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notesMasterIdLst>
    <p:notesMasterId r:id="rId87"/>
  </p:notesMasterIdLst>
  <p:sldIdLst>
    <p:sldId id="343" r:id="rId2"/>
    <p:sldId id="347" r:id="rId3"/>
    <p:sldId id="386" r:id="rId4"/>
    <p:sldId id="402" r:id="rId5"/>
    <p:sldId id="285" r:id="rId6"/>
    <p:sldId id="356" r:id="rId7"/>
    <p:sldId id="358" r:id="rId8"/>
    <p:sldId id="357" r:id="rId9"/>
    <p:sldId id="359" r:id="rId10"/>
    <p:sldId id="362" r:id="rId11"/>
    <p:sldId id="365" r:id="rId12"/>
    <p:sldId id="366" r:id="rId13"/>
    <p:sldId id="367" r:id="rId14"/>
    <p:sldId id="368" r:id="rId15"/>
    <p:sldId id="369" r:id="rId16"/>
    <p:sldId id="372" r:id="rId17"/>
    <p:sldId id="378" r:id="rId18"/>
    <p:sldId id="377" r:id="rId19"/>
    <p:sldId id="381" r:id="rId20"/>
    <p:sldId id="380" r:id="rId21"/>
    <p:sldId id="293" r:id="rId22"/>
    <p:sldId id="387" r:id="rId23"/>
    <p:sldId id="388" r:id="rId24"/>
    <p:sldId id="394" r:id="rId25"/>
    <p:sldId id="393" r:id="rId26"/>
    <p:sldId id="395" r:id="rId27"/>
    <p:sldId id="392" r:id="rId28"/>
    <p:sldId id="389" r:id="rId29"/>
    <p:sldId id="396" r:id="rId30"/>
    <p:sldId id="400" r:id="rId31"/>
    <p:sldId id="397" r:id="rId32"/>
    <p:sldId id="399" r:id="rId33"/>
    <p:sldId id="398" r:id="rId34"/>
    <p:sldId id="403" r:id="rId35"/>
    <p:sldId id="404" r:id="rId36"/>
    <p:sldId id="417" r:id="rId37"/>
    <p:sldId id="348" r:id="rId38"/>
    <p:sldId id="418" r:id="rId39"/>
    <p:sldId id="350" r:id="rId40"/>
    <p:sldId id="352" r:id="rId41"/>
    <p:sldId id="379" r:id="rId42"/>
    <p:sldId id="351" r:id="rId43"/>
    <p:sldId id="406" r:id="rId44"/>
    <p:sldId id="371" r:id="rId45"/>
    <p:sldId id="419" r:id="rId46"/>
    <p:sldId id="353" r:id="rId47"/>
    <p:sldId id="420" r:id="rId48"/>
    <p:sldId id="355" r:id="rId49"/>
    <p:sldId id="421" r:id="rId50"/>
    <p:sldId id="409" r:id="rId51"/>
    <p:sldId id="410" r:id="rId52"/>
    <p:sldId id="407" r:id="rId53"/>
    <p:sldId id="413" r:id="rId54"/>
    <p:sldId id="414" r:id="rId55"/>
    <p:sldId id="411" r:id="rId56"/>
    <p:sldId id="415" r:id="rId57"/>
    <p:sldId id="412" r:id="rId58"/>
    <p:sldId id="370" r:id="rId59"/>
    <p:sldId id="363" r:id="rId60"/>
    <p:sldId id="422" r:id="rId61"/>
    <p:sldId id="423" r:id="rId62"/>
    <p:sldId id="373" r:id="rId63"/>
    <p:sldId id="374" r:id="rId64"/>
    <p:sldId id="384" r:id="rId65"/>
    <p:sldId id="382" r:id="rId66"/>
    <p:sldId id="416" r:id="rId67"/>
    <p:sldId id="408" r:id="rId68"/>
    <p:sldId id="375" r:id="rId69"/>
    <p:sldId id="424" r:id="rId70"/>
    <p:sldId id="425" r:id="rId71"/>
    <p:sldId id="426" r:id="rId72"/>
    <p:sldId id="271" r:id="rId73"/>
    <p:sldId id="260" r:id="rId74"/>
    <p:sldId id="385" r:id="rId75"/>
    <p:sldId id="427" r:id="rId76"/>
    <p:sldId id="390" r:id="rId77"/>
    <p:sldId id="391" r:id="rId78"/>
    <p:sldId id="428" r:id="rId79"/>
    <p:sldId id="429" r:id="rId80"/>
    <p:sldId id="430" r:id="rId81"/>
    <p:sldId id="431" r:id="rId82"/>
    <p:sldId id="432" r:id="rId83"/>
    <p:sldId id="433" r:id="rId84"/>
    <p:sldId id="434" r:id="rId85"/>
    <p:sldId id="43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1FF1447-4591-493B-BD32-A97EFA4E8A1D}">
          <p14:sldIdLst>
            <p14:sldId id="343"/>
            <p14:sldId id="347"/>
            <p14:sldId id="386"/>
            <p14:sldId id="402"/>
            <p14:sldId id="285"/>
            <p14:sldId id="356"/>
            <p14:sldId id="358"/>
            <p14:sldId id="357"/>
            <p14:sldId id="359"/>
            <p14:sldId id="362"/>
            <p14:sldId id="365"/>
            <p14:sldId id="366"/>
            <p14:sldId id="367"/>
            <p14:sldId id="368"/>
            <p14:sldId id="369"/>
            <p14:sldId id="372"/>
            <p14:sldId id="378"/>
            <p14:sldId id="377"/>
            <p14:sldId id="381"/>
            <p14:sldId id="380"/>
            <p14:sldId id="293"/>
            <p14:sldId id="387"/>
            <p14:sldId id="388"/>
            <p14:sldId id="394"/>
            <p14:sldId id="393"/>
            <p14:sldId id="395"/>
            <p14:sldId id="392"/>
            <p14:sldId id="389"/>
            <p14:sldId id="396"/>
            <p14:sldId id="400"/>
            <p14:sldId id="397"/>
            <p14:sldId id="399"/>
            <p14:sldId id="398"/>
            <p14:sldId id="403"/>
            <p14:sldId id="404"/>
            <p14:sldId id="417"/>
            <p14:sldId id="348"/>
            <p14:sldId id="418"/>
            <p14:sldId id="350"/>
            <p14:sldId id="352"/>
            <p14:sldId id="379"/>
            <p14:sldId id="351"/>
            <p14:sldId id="406"/>
            <p14:sldId id="371"/>
            <p14:sldId id="419"/>
            <p14:sldId id="353"/>
            <p14:sldId id="420"/>
            <p14:sldId id="355"/>
            <p14:sldId id="421"/>
            <p14:sldId id="409"/>
            <p14:sldId id="410"/>
            <p14:sldId id="407"/>
            <p14:sldId id="413"/>
            <p14:sldId id="414"/>
            <p14:sldId id="411"/>
            <p14:sldId id="415"/>
            <p14:sldId id="412"/>
            <p14:sldId id="370"/>
            <p14:sldId id="363"/>
            <p14:sldId id="422"/>
            <p14:sldId id="423"/>
            <p14:sldId id="373"/>
            <p14:sldId id="374"/>
            <p14:sldId id="384"/>
            <p14:sldId id="382"/>
            <p14:sldId id="416"/>
            <p14:sldId id="408"/>
            <p14:sldId id="375"/>
            <p14:sldId id="424"/>
            <p14:sldId id="425"/>
            <p14:sldId id="426"/>
            <p14:sldId id="271"/>
            <p14:sldId id="260"/>
            <p14:sldId id="385"/>
            <p14:sldId id="427"/>
            <p14:sldId id="390"/>
            <p14:sldId id="391"/>
            <p14:sldId id="428"/>
            <p14:sldId id="429"/>
            <p14:sldId id="430"/>
            <p14:sldId id="431"/>
            <p14:sldId id="432"/>
            <p14:sldId id="433"/>
            <p14:sldId id="434"/>
            <p14:sldId id="4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9102"/>
    <a:srgbClr val="FDC55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2810" autoAdjust="0"/>
  </p:normalViewPr>
  <p:slideViewPr>
    <p:cSldViewPr snapToGrid="0">
      <p:cViewPr varScale="1">
        <p:scale>
          <a:sx n="76" d="100"/>
          <a:sy n="76" d="100"/>
        </p:scale>
        <p:origin x="81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002222-3EE0-48B3-9FCD-DAC500DA59BF}" type="datetimeFigureOut">
              <a:rPr lang="en-US" smtClean="0"/>
              <a:t>08/28/2023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01F27-0567-4B92-A731-363832A05B3D}" type="slidenum">
              <a:rPr lang="en-US" smtClean="0"/>
              <a:t>‹#›</a:t>
            </a:fld>
            <a:endParaRPr lang="en-US" dirty="0"/>
          </a:p>
        </p:txBody>
      </p:sp>
    </p:spTree>
    <p:extLst>
      <p:ext uri="{BB962C8B-B14F-4D97-AF65-F5344CB8AC3E}">
        <p14:creationId xmlns:p14="http://schemas.microsoft.com/office/powerpoint/2010/main" val="2013646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 welcome to the Art of design patterns + Who am I?</a:t>
            </a:r>
          </a:p>
        </p:txBody>
      </p:sp>
      <p:sp>
        <p:nvSpPr>
          <p:cNvPr id="4" name="Slide Number Placeholder 3"/>
          <p:cNvSpPr>
            <a:spLocks noGrp="1"/>
          </p:cNvSpPr>
          <p:nvPr>
            <p:ph type="sldNum" sz="quarter" idx="5"/>
          </p:nvPr>
        </p:nvSpPr>
        <p:spPr/>
        <p:txBody>
          <a:bodyPr/>
          <a:lstStyle/>
          <a:p>
            <a:fld id="{B85E6ACB-51A2-49C6-8EB3-43DCDB67D417}" type="slidenum">
              <a:rPr lang="en-US" smtClean="0"/>
              <a:t>1</a:t>
            </a:fld>
            <a:endParaRPr lang="en-US"/>
          </a:p>
        </p:txBody>
      </p:sp>
    </p:spTree>
    <p:extLst>
      <p:ext uri="{BB962C8B-B14F-4D97-AF65-F5344CB8AC3E}">
        <p14:creationId xmlns:p14="http://schemas.microsoft.com/office/powerpoint/2010/main" val="2875655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43</a:t>
            </a:fld>
            <a:endParaRPr lang="en-US"/>
          </a:p>
        </p:txBody>
      </p:sp>
    </p:spTree>
    <p:extLst>
      <p:ext uri="{BB962C8B-B14F-4D97-AF65-F5344CB8AC3E}">
        <p14:creationId xmlns:p14="http://schemas.microsoft.com/office/powerpoint/2010/main" val="2697878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44</a:t>
            </a:fld>
            <a:endParaRPr lang="en-US"/>
          </a:p>
        </p:txBody>
      </p:sp>
    </p:spTree>
    <p:extLst>
      <p:ext uri="{BB962C8B-B14F-4D97-AF65-F5344CB8AC3E}">
        <p14:creationId xmlns:p14="http://schemas.microsoft.com/office/powerpoint/2010/main" val="1091986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46</a:t>
            </a:fld>
            <a:endParaRPr lang="en-US"/>
          </a:p>
        </p:txBody>
      </p:sp>
    </p:spTree>
    <p:extLst>
      <p:ext uri="{BB962C8B-B14F-4D97-AF65-F5344CB8AC3E}">
        <p14:creationId xmlns:p14="http://schemas.microsoft.com/office/powerpoint/2010/main" val="3259470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47</a:t>
            </a:fld>
            <a:endParaRPr lang="en-US"/>
          </a:p>
        </p:txBody>
      </p:sp>
    </p:spTree>
    <p:extLst>
      <p:ext uri="{BB962C8B-B14F-4D97-AF65-F5344CB8AC3E}">
        <p14:creationId xmlns:p14="http://schemas.microsoft.com/office/powerpoint/2010/main" val="4049447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Guess what is inline class</a:t>
            </a:r>
          </a:p>
        </p:txBody>
      </p:sp>
      <p:sp>
        <p:nvSpPr>
          <p:cNvPr id="4" name="Slide Number Placeholder 3"/>
          <p:cNvSpPr>
            <a:spLocks noGrp="1"/>
          </p:cNvSpPr>
          <p:nvPr>
            <p:ph type="sldNum" sz="quarter" idx="5"/>
          </p:nvPr>
        </p:nvSpPr>
        <p:spPr/>
        <p:txBody>
          <a:bodyPr/>
          <a:lstStyle/>
          <a:p>
            <a:fld id="{91201F27-0567-4B92-A731-363832A05B3D}" type="slidenum">
              <a:rPr lang="en-US" smtClean="0"/>
              <a:t>48</a:t>
            </a:fld>
            <a:endParaRPr lang="en-US"/>
          </a:p>
        </p:txBody>
      </p:sp>
    </p:spTree>
    <p:extLst>
      <p:ext uri="{BB962C8B-B14F-4D97-AF65-F5344CB8AC3E}">
        <p14:creationId xmlns:p14="http://schemas.microsoft.com/office/powerpoint/2010/main" val="3774521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49</a:t>
            </a:fld>
            <a:endParaRPr lang="en-US"/>
          </a:p>
        </p:txBody>
      </p:sp>
    </p:spTree>
    <p:extLst>
      <p:ext uri="{BB962C8B-B14F-4D97-AF65-F5344CB8AC3E}">
        <p14:creationId xmlns:p14="http://schemas.microsoft.com/office/powerpoint/2010/main" val="3740617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50</a:t>
            </a:fld>
            <a:endParaRPr lang="en-US"/>
          </a:p>
        </p:txBody>
      </p:sp>
    </p:spTree>
    <p:extLst>
      <p:ext uri="{BB962C8B-B14F-4D97-AF65-F5344CB8AC3E}">
        <p14:creationId xmlns:p14="http://schemas.microsoft.com/office/powerpoint/2010/main" val="173876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51</a:t>
            </a:fld>
            <a:endParaRPr lang="en-US"/>
          </a:p>
        </p:txBody>
      </p:sp>
    </p:spTree>
    <p:extLst>
      <p:ext uri="{BB962C8B-B14F-4D97-AF65-F5344CB8AC3E}">
        <p14:creationId xmlns:p14="http://schemas.microsoft.com/office/powerpoint/2010/main" val="3582146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52</a:t>
            </a:fld>
            <a:endParaRPr lang="en-US"/>
          </a:p>
        </p:txBody>
      </p:sp>
    </p:spTree>
    <p:extLst>
      <p:ext uri="{BB962C8B-B14F-4D97-AF65-F5344CB8AC3E}">
        <p14:creationId xmlns:p14="http://schemas.microsoft.com/office/powerpoint/2010/main" val="622008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53</a:t>
            </a:fld>
            <a:endParaRPr lang="en-US"/>
          </a:p>
        </p:txBody>
      </p:sp>
    </p:spTree>
    <p:extLst>
      <p:ext uri="{BB962C8B-B14F-4D97-AF65-F5344CB8AC3E}">
        <p14:creationId xmlns:p14="http://schemas.microsoft.com/office/powerpoint/2010/main" val="258909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deals with constructors, object creation</a:t>
            </a:r>
          </a:p>
        </p:txBody>
      </p:sp>
      <p:sp>
        <p:nvSpPr>
          <p:cNvPr id="4" name="Slide Number Placeholder 3"/>
          <p:cNvSpPr>
            <a:spLocks noGrp="1"/>
          </p:cNvSpPr>
          <p:nvPr>
            <p:ph type="sldNum" sz="quarter" idx="5"/>
          </p:nvPr>
        </p:nvSpPr>
        <p:spPr/>
        <p:txBody>
          <a:bodyPr/>
          <a:lstStyle/>
          <a:p>
            <a:fld id="{91201F27-0567-4B92-A731-363832A05B3D}" type="slidenum">
              <a:rPr lang="en-US" smtClean="0"/>
              <a:t>3</a:t>
            </a:fld>
            <a:endParaRPr lang="en-US" dirty="0"/>
          </a:p>
        </p:txBody>
      </p:sp>
    </p:spTree>
    <p:extLst>
      <p:ext uri="{BB962C8B-B14F-4D97-AF65-F5344CB8AC3E}">
        <p14:creationId xmlns:p14="http://schemas.microsoft.com/office/powerpoint/2010/main" val="3925177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54</a:t>
            </a:fld>
            <a:endParaRPr lang="en-US"/>
          </a:p>
        </p:txBody>
      </p:sp>
    </p:spTree>
    <p:extLst>
      <p:ext uri="{BB962C8B-B14F-4D97-AF65-F5344CB8AC3E}">
        <p14:creationId xmlns:p14="http://schemas.microsoft.com/office/powerpoint/2010/main" val="1967297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55</a:t>
            </a:fld>
            <a:endParaRPr lang="en-US"/>
          </a:p>
        </p:txBody>
      </p:sp>
    </p:spTree>
    <p:extLst>
      <p:ext uri="{BB962C8B-B14F-4D97-AF65-F5344CB8AC3E}">
        <p14:creationId xmlns:p14="http://schemas.microsoft.com/office/powerpoint/2010/main" val="219226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56</a:t>
            </a:fld>
            <a:endParaRPr lang="en-US"/>
          </a:p>
        </p:txBody>
      </p:sp>
    </p:spTree>
    <p:extLst>
      <p:ext uri="{BB962C8B-B14F-4D97-AF65-F5344CB8AC3E}">
        <p14:creationId xmlns:p14="http://schemas.microsoft.com/office/powerpoint/2010/main" val="326909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57</a:t>
            </a:fld>
            <a:endParaRPr lang="en-US"/>
          </a:p>
        </p:txBody>
      </p:sp>
    </p:spTree>
    <p:extLst>
      <p:ext uri="{BB962C8B-B14F-4D97-AF65-F5344CB8AC3E}">
        <p14:creationId xmlns:p14="http://schemas.microsoft.com/office/powerpoint/2010/main" val="572083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a:t>ملبس للي يقول </a:t>
            </a:r>
            <a:r>
              <a:rPr lang="ar-EG" err="1"/>
              <a:t>الديزين</a:t>
            </a:r>
            <a:r>
              <a:rPr lang="ar-EG"/>
              <a:t> باترن اللي </a:t>
            </a:r>
            <a:r>
              <a:rPr lang="ar-EG" err="1"/>
              <a:t>بيحققه</a:t>
            </a:r>
            <a:endParaRPr lang="ar-EG"/>
          </a:p>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58</a:t>
            </a:fld>
            <a:endParaRPr lang="en-US"/>
          </a:p>
        </p:txBody>
      </p:sp>
    </p:spTree>
    <p:extLst>
      <p:ext uri="{BB962C8B-B14F-4D97-AF65-F5344CB8AC3E}">
        <p14:creationId xmlns:p14="http://schemas.microsoft.com/office/powerpoint/2010/main" val="3186226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59</a:t>
            </a:fld>
            <a:endParaRPr lang="en-US"/>
          </a:p>
        </p:txBody>
      </p:sp>
    </p:spTree>
    <p:extLst>
      <p:ext uri="{BB962C8B-B14F-4D97-AF65-F5344CB8AC3E}">
        <p14:creationId xmlns:p14="http://schemas.microsoft.com/office/powerpoint/2010/main" val="1440738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60</a:t>
            </a:fld>
            <a:endParaRPr lang="en-US"/>
          </a:p>
        </p:txBody>
      </p:sp>
    </p:spTree>
    <p:extLst>
      <p:ext uri="{BB962C8B-B14F-4D97-AF65-F5344CB8AC3E}">
        <p14:creationId xmlns:p14="http://schemas.microsoft.com/office/powerpoint/2010/main" val="2171667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62</a:t>
            </a:fld>
            <a:endParaRPr lang="en-US"/>
          </a:p>
        </p:txBody>
      </p:sp>
    </p:spTree>
    <p:extLst>
      <p:ext uri="{BB962C8B-B14F-4D97-AF65-F5344CB8AC3E}">
        <p14:creationId xmlns:p14="http://schemas.microsoft.com/office/powerpoint/2010/main" val="825428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63</a:t>
            </a:fld>
            <a:endParaRPr lang="en-US"/>
          </a:p>
        </p:txBody>
      </p:sp>
    </p:spTree>
    <p:extLst>
      <p:ext uri="{BB962C8B-B14F-4D97-AF65-F5344CB8AC3E}">
        <p14:creationId xmlns:p14="http://schemas.microsoft.com/office/powerpoint/2010/main" val="118933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EG"/>
              <a:t>سؤال بسبب انهي ديزين باترن وهل له علاقه باللي قبله ولو اه يبقي اسمه ايه انهي نوع اكستراكت ولا انلين</a:t>
            </a:r>
            <a:endParaRPr lang="en-US"/>
          </a:p>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65</a:t>
            </a:fld>
            <a:endParaRPr lang="en-US"/>
          </a:p>
        </p:txBody>
      </p:sp>
    </p:spTree>
    <p:extLst>
      <p:ext uri="{BB962C8B-B14F-4D97-AF65-F5344CB8AC3E}">
        <p14:creationId xmlns:p14="http://schemas.microsoft.com/office/powerpoint/2010/main" val="469778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deals with constructors, object creation</a:t>
            </a:r>
          </a:p>
        </p:txBody>
      </p:sp>
      <p:sp>
        <p:nvSpPr>
          <p:cNvPr id="4" name="Slide Number Placeholder 3"/>
          <p:cNvSpPr>
            <a:spLocks noGrp="1"/>
          </p:cNvSpPr>
          <p:nvPr>
            <p:ph type="sldNum" sz="quarter" idx="5"/>
          </p:nvPr>
        </p:nvSpPr>
        <p:spPr/>
        <p:txBody>
          <a:bodyPr/>
          <a:lstStyle/>
          <a:p>
            <a:fld id="{91201F27-0567-4B92-A731-363832A05B3D}" type="slidenum">
              <a:rPr lang="en-US" smtClean="0"/>
              <a:t>6</a:t>
            </a:fld>
            <a:endParaRPr lang="en-US" dirty="0"/>
          </a:p>
        </p:txBody>
      </p:sp>
    </p:spTree>
    <p:extLst>
      <p:ext uri="{BB962C8B-B14F-4D97-AF65-F5344CB8AC3E}">
        <p14:creationId xmlns:p14="http://schemas.microsoft.com/office/powerpoint/2010/main" val="1525260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66</a:t>
            </a:fld>
            <a:endParaRPr lang="en-US"/>
          </a:p>
        </p:txBody>
      </p:sp>
    </p:spTree>
    <p:extLst>
      <p:ext uri="{BB962C8B-B14F-4D97-AF65-F5344CB8AC3E}">
        <p14:creationId xmlns:p14="http://schemas.microsoft.com/office/powerpoint/2010/main" val="2730802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Guess what is inline class</a:t>
            </a:r>
          </a:p>
        </p:txBody>
      </p:sp>
      <p:sp>
        <p:nvSpPr>
          <p:cNvPr id="4" name="Slide Number Placeholder 3"/>
          <p:cNvSpPr>
            <a:spLocks noGrp="1"/>
          </p:cNvSpPr>
          <p:nvPr>
            <p:ph type="sldNum" sz="quarter" idx="5"/>
          </p:nvPr>
        </p:nvSpPr>
        <p:spPr/>
        <p:txBody>
          <a:bodyPr/>
          <a:lstStyle/>
          <a:p>
            <a:fld id="{91201F27-0567-4B92-A731-363832A05B3D}" type="slidenum">
              <a:rPr lang="en-US" smtClean="0"/>
              <a:t>67</a:t>
            </a:fld>
            <a:endParaRPr lang="en-US"/>
          </a:p>
        </p:txBody>
      </p:sp>
    </p:spTree>
    <p:extLst>
      <p:ext uri="{BB962C8B-B14F-4D97-AF65-F5344CB8AC3E}">
        <p14:creationId xmlns:p14="http://schemas.microsoft.com/office/powerpoint/2010/main" val="822119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68</a:t>
            </a:fld>
            <a:endParaRPr lang="en-US"/>
          </a:p>
        </p:txBody>
      </p:sp>
    </p:spTree>
    <p:extLst>
      <p:ext uri="{BB962C8B-B14F-4D97-AF65-F5344CB8AC3E}">
        <p14:creationId xmlns:p14="http://schemas.microsoft.com/office/powerpoint/2010/main" val="429170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69</a:t>
            </a:fld>
            <a:endParaRPr lang="en-US"/>
          </a:p>
        </p:txBody>
      </p:sp>
    </p:spTree>
    <p:extLst>
      <p:ext uri="{BB962C8B-B14F-4D97-AF65-F5344CB8AC3E}">
        <p14:creationId xmlns:p14="http://schemas.microsoft.com/office/powerpoint/2010/main" val="3679844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70</a:t>
            </a:fld>
            <a:endParaRPr lang="en-US"/>
          </a:p>
        </p:txBody>
      </p:sp>
    </p:spTree>
    <p:extLst>
      <p:ext uri="{BB962C8B-B14F-4D97-AF65-F5344CB8AC3E}">
        <p14:creationId xmlns:p14="http://schemas.microsoft.com/office/powerpoint/2010/main" val="1805736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5"/>
          </p:nvPr>
        </p:nvSpPr>
        <p:spPr/>
        <p:txBody>
          <a:bodyPr/>
          <a:lstStyle/>
          <a:p>
            <a:fld id="{91201F27-0567-4B92-A731-363832A05B3D}" type="slidenum">
              <a:rPr lang="en-US" smtClean="0"/>
              <a:t>71</a:t>
            </a:fld>
            <a:endParaRPr lang="en-US"/>
          </a:p>
        </p:txBody>
      </p:sp>
    </p:spTree>
    <p:extLst>
      <p:ext uri="{BB962C8B-B14F-4D97-AF65-F5344CB8AC3E}">
        <p14:creationId xmlns:p14="http://schemas.microsoft.com/office/powerpoint/2010/main" val="2893831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a:p>
        </p:txBody>
      </p:sp>
      <p:sp>
        <p:nvSpPr>
          <p:cNvPr id="4" name="Slide Number Placeholder 3"/>
          <p:cNvSpPr>
            <a:spLocks noGrp="1"/>
          </p:cNvSpPr>
          <p:nvPr>
            <p:ph type="sldNum" sz="quarter" idx="5"/>
          </p:nvPr>
        </p:nvSpPr>
        <p:spPr/>
        <p:txBody>
          <a:bodyPr/>
          <a:lstStyle/>
          <a:p>
            <a:fld id="{91201F27-0567-4B92-A731-363832A05B3D}" type="slidenum">
              <a:rPr lang="en-US" smtClean="0"/>
              <a:t>73</a:t>
            </a:fld>
            <a:endParaRPr lang="en-US"/>
          </a:p>
        </p:txBody>
      </p:sp>
    </p:spTree>
    <p:extLst>
      <p:ext uri="{BB962C8B-B14F-4D97-AF65-F5344CB8AC3E}">
        <p14:creationId xmlns:p14="http://schemas.microsoft.com/office/powerpoint/2010/main" val="6147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err="1"/>
              <a:t>Oprn</a:t>
            </a:r>
            <a:r>
              <a:rPr lang="en-US" sz="4000"/>
              <a:t> for extension and closed to modification.”</a:t>
            </a:r>
          </a:p>
        </p:txBody>
      </p:sp>
      <p:sp>
        <p:nvSpPr>
          <p:cNvPr id="4" name="Slide Number Placeholder 3"/>
          <p:cNvSpPr>
            <a:spLocks noGrp="1"/>
          </p:cNvSpPr>
          <p:nvPr>
            <p:ph type="sldNum" sz="quarter" idx="5"/>
          </p:nvPr>
        </p:nvSpPr>
        <p:spPr/>
        <p:txBody>
          <a:bodyPr/>
          <a:lstStyle/>
          <a:p>
            <a:fld id="{91201F27-0567-4B92-A731-363832A05B3D}" type="slidenum">
              <a:rPr lang="en-US" smtClean="0"/>
              <a:t>74</a:t>
            </a:fld>
            <a:endParaRPr lang="en-US"/>
          </a:p>
        </p:txBody>
      </p:sp>
    </p:spTree>
    <p:extLst>
      <p:ext uri="{BB962C8B-B14F-4D97-AF65-F5344CB8AC3E}">
        <p14:creationId xmlns:p14="http://schemas.microsoft.com/office/powerpoint/2010/main" val="1253084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a:p>
        </p:txBody>
      </p:sp>
      <p:sp>
        <p:nvSpPr>
          <p:cNvPr id="4" name="Slide Number Placeholder 3"/>
          <p:cNvSpPr>
            <a:spLocks noGrp="1"/>
          </p:cNvSpPr>
          <p:nvPr>
            <p:ph type="sldNum" sz="quarter" idx="5"/>
          </p:nvPr>
        </p:nvSpPr>
        <p:spPr/>
        <p:txBody>
          <a:bodyPr/>
          <a:lstStyle/>
          <a:p>
            <a:fld id="{91201F27-0567-4B92-A731-363832A05B3D}" type="slidenum">
              <a:rPr lang="en-US" smtClean="0"/>
              <a:t>75</a:t>
            </a:fld>
            <a:endParaRPr lang="en-US"/>
          </a:p>
        </p:txBody>
      </p:sp>
    </p:spTree>
    <p:extLst>
      <p:ext uri="{BB962C8B-B14F-4D97-AF65-F5344CB8AC3E}">
        <p14:creationId xmlns:p14="http://schemas.microsoft.com/office/powerpoint/2010/main" val="4231530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a:p>
        </p:txBody>
      </p:sp>
      <p:sp>
        <p:nvSpPr>
          <p:cNvPr id="4" name="Slide Number Placeholder 3"/>
          <p:cNvSpPr>
            <a:spLocks noGrp="1"/>
          </p:cNvSpPr>
          <p:nvPr>
            <p:ph type="sldNum" sz="quarter" idx="5"/>
          </p:nvPr>
        </p:nvSpPr>
        <p:spPr/>
        <p:txBody>
          <a:bodyPr/>
          <a:lstStyle/>
          <a:p>
            <a:fld id="{91201F27-0567-4B92-A731-363832A05B3D}" type="slidenum">
              <a:rPr lang="en-US" smtClean="0"/>
              <a:t>76</a:t>
            </a:fld>
            <a:endParaRPr lang="en-US"/>
          </a:p>
        </p:txBody>
      </p:sp>
    </p:spTree>
    <p:extLst>
      <p:ext uri="{BB962C8B-B14F-4D97-AF65-F5344CB8AC3E}">
        <p14:creationId xmlns:p14="http://schemas.microsoft.com/office/powerpoint/2010/main" val="86947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deals with constructors, object creation</a:t>
            </a:r>
          </a:p>
        </p:txBody>
      </p:sp>
      <p:sp>
        <p:nvSpPr>
          <p:cNvPr id="4" name="Slide Number Placeholder 3"/>
          <p:cNvSpPr>
            <a:spLocks noGrp="1"/>
          </p:cNvSpPr>
          <p:nvPr>
            <p:ph type="sldNum" sz="quarter" idx="5"/>
          </p:nvPr>
        </p:nvSpPr>
        <p:spPr/>
        <p:txBody>
          <a:bodyPr/>
          <a:lstStyle/>
          <a:p>
            <a:fld id="{91201F27-0567-4B92-A731-363832A05B3D}" type="slidenum">
              <a:rPr lang="en-US" smtClean="0"/>
              <a:t>7</a:t>
            </a:fld>
            <a:endParaRPr lang="en-US" dirty="0"/>
          </a:p>
        </p:txBody>
      </p:sp>
    </p:spTree>
    <p:extLst>
      <p:ext uri="{BB962C8B-B14F-4D97-AF65-F5344CB8AC3E}">
        <p14:creationId xmlns:p14="http://schemas.microsoft.com/office/powerpoint/2010/main" val="1663051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a:p>
        </p:txBody>
      </p:sp>
      <p:sp>
        <p:nvSpPr>
          <p:cNvPr id="4" name="Slide Number Placeholder 3"/>
          <p:cNvSpPr>
            <a:spLocks noGrp="1"/>
          </p:cNvSpPr>
          <p:nvPr>
            <p:ph type="sldNum" sz="quarter" idx="5"/>
          </p:nvPr>
        </p:nvSpPr>
        <p:spPr/>
        <p:txBody>
          <a:bodyPr/>
          <a:lstStyle/>
          <a:p>
            <a:fld id="{91201F27-0567-4B92-A731-363832A05B3D}" type="slidenum">
              <a:rPr lang="en-US" smtClean="0"/>
              <a:t>77</a:t>
            </a:fld>
            <a:endParaRPr lang="en-US"/>
          </a:p>
        </p:txBody>
      </p:sp>
    </p:spTree>
    <p:extLst>
      <p:ext uri="{BB962C8B-B14F-4D97-AF65-F5344CB8AC3E}">
        <p14:creationId xmlns:p14="http://schemas.microsoft.com/office/powerpoint/2010/main" val="2407499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a:p>
        </p:txBody>
      </p:sp>
      <p:sp>
        <p:nvSpPr>
          <p:cNvPr id="4" name="Slide Number Placeholder 3"/>
          <p:cNvSpPr>
            <a:spLocks noGrp="1"/>
          </p:cNvSpPr>
          <p:nvPr>
            <p:ph type="sldNum" sz="quarter" idx="5"/>
          </p:nvPr>
        </p:nvSpPr>
        <p:spPr/>
        <p:txBody>
          <a:bodyPr/>
          <a:lstStyle/>
          <a:p>
            <a:fld id="{91201F27-0567-4B92-A731-363832A05B3D}" type="slidenum">
              <a:rPr lang="en-US" smtClean="0"/>
              <a:t>78</a:t>
            </a:fld>
            <a:endParaRPr lang="en-US"/>
          </a:p>
        </p:txBody>
      </p:sp>
    </p:spTree>
    <p:extLst>
      <p:ext uri="{BB962C8B-B14F-4D97-AF65-F5344CB8AC3E}">
        <p14:creationId xmlns:p14="http://schemas.microsoft.com/office/powerpoint/2010/main" val="39715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80</a:t>
            </a:fld>
            <a:endParaRPr lang="en-US"/>
          </a:p>
        </p:txBody>
      </p:sp>
    </p:spTree>
    <p:extLst>
      <p:ext uri="{BB962C8B-B14F-4D97-AF65-F5344CB8AC3E}">
        <p14:creationId xmlns:p14="http://schemas.microsoft.com/office/powerpoint/2010/main" val="79610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01F27-0567-4B92-A731-363832A05B3D}" type="slidenum">
              <a:rPr lang="en-US" smtClean="0"/>
              <a:t>8</a:t>
            </a:fld>
            <a:endParaRPr lang="en-US" dirty="0"/>
          </a:p>
        </p:txBody>
      </p:sp>
    </p:spTree>
    <p:extLst>
      <p:ext uri="{BB962C8B-B14F-4D97-AF65-F5344CB8AC3E}">
        <p14:creationId xmlns:p14="http://schemas.microsoft.com/office/powerpoint/2010/main" val="338663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37</a:t>
            </a:fld>
            <a:endParaRPr lang="en-US"/>
          </a:p>
        </p:txBody>
      </p:sp>
    </p:spTree>
    <p:extLst>
      <p:ext uri="{BB962C8B-B14F-4D97-AF65-F5344CB8AC3E}">
        <p14:creationId xmlns:p14="http://schemas.microsoft.com/office/powerpoint/2010/main" val="1962485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39</a:t>
            </a:fld>
            <a:endParaRPr lang="en-US"/>
          </a:p>
        </p:txBody>
      </p:sp>
    </p:spTree>
    <p:extLst>
      <p:ext uri="{BB962C8B-B14F-4D97-AF65-F5344CB8AC3E}">
        <p14:creationId xmlns:p14="http://schemas.microsoft.com/office/powerpoint/2010/main" val="2499427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40</a:t>
            </a:fld>
            <a:endParaRPr lang="en-US"/>
          </a:p>
        </p:txBody>
      </p:sp>
    </p:spTree>
    <p:extLst>
      <p:ext uri="{BB962C8B-B14F-4D97-AF65-F5344CB8AC3E}">
        <p14:creationId xmlns:p14="http://schemas.microsoft.com/office/powerpoint/2010/main" val="3196202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201F27-0567-4B92-A731-363832A05B3D}" type="slidenum">
              <a:rPr lang="en-US" smtClean="0"/>
              <a:t>42</a:t>
            </a:fld>
            <a:endParaRPr lang="en-US"/>
          </a:p>
        </p:txBody>
      </p:sp>
    </p:spTree>
    <p:extLst>
      <p:ext uri="{BB962C8B-B14F-4D97-AF65-F5344CB8AC3E}">
        <p14:creationId xmlns:p14="http://schemas.microsoft.com/office/powerpoint/2010/main" val="226901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August 28,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11190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August 28, 2023</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50257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August 28, 2023</a:t>
            </a:fld>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66715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August 28, 2023</a:t>
            </a:fld>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403615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August 28, 2023</a:t>
            </a:fld>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505849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August 28, 2023</a:t>
            </a:fld>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566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August 28, 2023</a:t>
            </a:fld>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dirty="0"/>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235019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August 28, 2023</a:t>
            </a:fld>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dirty="0"/>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609208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August 28, 2023</a:t>
            </a:fld>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dirty="0"/>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73622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August 28, 2023</a:t>
            </a:fld>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4179430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August 28, 2023</a:t>
            </a:fld>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586126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14000">
              <a:srgbClr val="FFFFFF"/>
            </a:gs>
            <a:gs pos="94000">
              <a:schemeClr val="bg2">
                <a:lumMod val="10000"/>
                <a:lumOff val="90000"/>
              </a:schemeClr>
            </a:gs>
            <a:gs pos="100000">
              <a:schemeClr val="bg2">
                <a:lumMod val="25000"/>
                <a:lumOff val="7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Monday, August 28,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dirty="0"/>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870393989"/>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techtarget.com/searchapparchitecture/definition/interoperabilit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8.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3.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3.sv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en.wikipedia.org/wiki/Single-responsibility_principle" TargetMode="External"/><Relationship Id="rId4" Type="http://schemas.openxmlformats.org/officeDocument/2006/relationships/image" Target="../media/image38.sv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6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EWDmWbJ4wRA" TargetMode="External"/><Relationship Id="rId7" Type="http://schemas.openxmlformats.org/officeDocument/2006/relationships/hyperlink" Target="https://refactoring.guru/smells/shotgun-surgery" TargetMode="External"/><Relationship Id="rId2" Type="http://schemas.openxmlformats.org/officeDocument/2006/relationships/image" Target="../media/image45.jpg"/><Relationship Id="rId1" Type="http://schemas.openxmlformats.org/officeDocument/2006/relationships/slideLayout" Target="../slideLayouts/slideLayout7.xml"/><Relationship Id="rId6" Type="http://schemas.openxmlformats.org/officeDocument/2006/relationships/hyperlink" Target="https://refactoring.guru/smells/divergent-change" TargetMode="External"/><Relationship Id="rId5" Type="http://schemas.openxmlformats.org/officeDocument/2006/relationships/hyperlink" Target="https://www.youtube.com/watch?v=IzdpizfaVbU" TargetMode="External"/><Relationship Id="rId4" Type="http://schemas.openxmlformats.org/officeDocument/2006/relationships/hyperlink" Target="https://www.youtube.com/watch?v=vTWpddJiUXI&amp;t=481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1.svg"/></Relationships>
</file>

<file path=ppt/slides/_rels/slide7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1.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svg"/><Relationship Id="rId11" Type="http://schemas.openxmlformats.org/officeDocument/2006/relationships/image" Target="../media/image50.png"/><Relationship Id="rId5" Type="http://schemas.openxmlformats.org/officeDocument/2006/relationships/image" Target="../media/image54.png"/><Relationship Id="rId10" Type="http://schemas.openxmlformats.org/officeDocument/2006/relationships/image" Target="../media/image47.svg"/><Relationship Id="rId4" Type="http://schemas.openxmlformats.org/officeDocument/2006/relationships/image" Target="../media/image53.svg"/><Relationship Id="rId9" Type="http://schemas.openxmlformats.org/officeDocument/2006/relationships/image" Target="../media/image46.png"/></Relationships>
</file>

<file path=ppt/slides/_rels/slide7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image" Target="../media/image46.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39.xml"/><Relationship Id="rId16" Type="http://schemas.openxmlformats.org/officeDocument/2006/relationships/image" Target="../media/image65.svg"/><Relationship Id="rId1" Type="http://schemas.openxmlformats.org/officeDocument/2006/relationships/slideLayout" Target="../slideLayouts/slideLayout2.xml"/><Relationship Id="rId6" Type="http://schemas.openxmlformats.org/officeDocument/2006/relationships/image" Target="../media/image51.svg"/><Relationship Id="rId11" Type="http://schemas.openxmlformats.org/officeDocument/2006/relationships/image" Target="../media/image60.png"/><Relationship Id="rId5" Type="http://schemas.openxmlformats.org/officeDocument/2006/relationships/image" Target="../media/image50.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47.svg"/><Relationship Id="rId9" Type="http://schemas.openxmlformats.org/officeDocument/2006/relationships/image" Target="../media/image58.png"/><Relationship Id="rId14" Type="http://schemas.openxmlformats.org/officeDocument/2006/relationships/image" Target="../media/image63.svg"/></Relationships>
</file>

<file path=ppt/slides/_rels/slide7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70.png"/><Relationship Id="rId3" Type="http://schemas.openxmlformats.org/officeDocument/2006/relationships/image" Target="../media/image46.png"/><Relationship Id="rId7" Type="http://schemas.openxmlformats.org/officeDocument/2006/relationships/image" Target="../media/image56.png"/><Relationship Id="rId12" Type="http://schemas.openxmlformats.org/officeDocument/2006/relationships/image" Target="../media/image69.sv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1.svg"/><Relationship Id="rId11" Type="http://schemas.openxmlformats.org/officeDocument/2006/relationships/image" Target="../media/image68.png"/><Relationship Id="rId5" Type="http://schemas.openxmlformats.org/officeDocument/2006/relationships/image" Target="../media/image50.png"/><Relationship Id="rId10" Type="http://schemas.openxmlformats.org/officeDocument/2006/relationships/image" Target="../media/image59.svg"/><Relationship Id="rId4" Type="http://schemas.openxmlformats.org/officeDocument/2006/relationships/image" Target="../media/image47.svg"/><Relationship Id="rId9" Type="http://schemas.openxmlformats.org/officeDocument/2006/relationships/image" Target="../media/image58.png"/><Relationship Id="rId14" Type="http://schemas.openxmlformats.org/officeDocument/2006/relationships/image" Target="../media/image71.png"/></Relationships>
</file>

<file path=ppt/slides/_rels/slide7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46.png"/><Relationship Id="rId7" Type="http://schemas.openxmlformats.org/officeDocument/2006/relationships/image" Target="../media/image58.png"/><Relationship Id="rId12" Type="http://schemas.openxmlformats.org/officeDocument/2006/relationships/image" Target="../media/image57.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69.svg"/><Relationship Id="rId4" Type="http://schemas.openxmlformats.org/officeDocument/2006/relationships/image" Target="../media/image47.svg"/><Relationship Id="rId9"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5733-A2E1-4BF8-B6FB-5CB106295EAF}"/>
              </a:ext>
            </a:extLst>
          </p:cNvPr>
          <p:cNvSpPr>
            <a:spLocks noGrp="1"/>
          </p:cNvSpPr>
          <p:nvPr>
            <p:ph type="ctrTitle" idx="4294967295"/>
          </p:nvPr>
        </p:nvSpPr>
        <p:spPr>
          <a:xfrm>
            <a:off x="453724" y="681248"/>
            <a:ext cx="3565525" cy="2386013"/>
          </a:xfrm>
        </p:spPr>
        <p:txBody>
          <a:bodyPr anchor="b">
            <a:normAutofit/>
          </a:bodyPr>
          <a:lstStyle/>
          <a:p>
            <a:r>
              <a:rPr lang="en-US" sz="4800" dirty="0">
                <a:solidFill>
                  <a:schemeClr val="bg1"/>
                </a:solidFill>
              </a:rPr>
              <a:t>The Art of Design Patterns</a:t>
            </a:r>
          </a:p>
        </p:txBody>
      </p:sp>
      <p:sp>
        <p:nvSpPr>
          <p:cNvPr id="3" name="Subtitle 2">
            <a:extLst>
              <a:ext uri="{FF2B5EF4-FFF2-40B4-BE49-F238E27FC236}">
                <a16:creationId xmlns:a16="http://schemas.microsoft.com/office/drawing/2014/main" id="{D265FCDA-0279-4655-9004-D978B24C08D5}"/>
              </a:ext>
            </a:extLst>
          </p:cNvPr>
          <p:cNvSpPr>
            <a:spLocks noGrp="1"/>
          </p:cNvSpPr>
          <p:nvPr>
            <p:ph type="subTitle" idx="4294967295"/>
          </p:nvPr>
        </p:nvSpPr>
        <p:spPr>
          <a:xfrm>
            <a:off x="453724" y="3128685"/>
            <a:ext cx="3565525" cy="482600"/>
          </a:xfrm>
        </p:spPr>
        <p:txBody>
          <a:bodyPr>
            <a:normAutofit/>
          </a:bodyPr>
          <a:lstStyle/>
          <a:p>
            <a:pPr marL="0" indent="0">
              <a:buNone/>
            </a:pPr>
            <a:r>
              <a:rPr lang="en-US" sz="2000" dirty="0">
                <a:solidFill>
                  <a:schemeClr val="bg1">
                    <a:alpha val="60000"/>
                  </a:schemeClr>
                </a:solidFill>
              </a:rPr>
              <a:t>2023</a:t>
            </a:r>
          </a:p>
        </p:txBody>
      </p:sp>
      <p:pic>
        <p:nvPicPr>
          <p:cNvPr id="4" name="Picture 3" descr="Background pattern&#10;&#10;Description automatically generated with medium confidence">
            <a:extLst>
              <a:ext uri="{FF2B5EF4-FFF2-40B4-BE49-F238E27FC236}">
                <a16:creationId xmlns:a16="http://schemas.microsoft.com/office/drawing/2014/main" id="{EAF2A72A-5F29-11C0-77FD-7E9FB9B835BA}"/>
              </a:ext>
            </a:extLst>
          </p:cNvPr>
          <p:cNvPicPr>
            <a:picLocks noChangeAspect="1"/>
          </p:cNvPicPr>
          <p:nvPr/>
        </p:nvPicPr>
        <p:blipFill rotWithShape="1">
          <a:blip r:embed="rId3"/>
          <a:srcRect r="-2" b="7927"/>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5" name="Graphic 4">
            <a:extLst>
              <a:ext uri="{FF2B5EF4-FFF2-40B4-BE49-F238E27FC236}">
                <a16:creationId xmlns:a16="http://schemas.microsoft.com/office/drawing/2014/main" id="{23EFB7A8-8636-E8EC-D5CA-0B6BB0221B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67590" y="5773729"/>
            <a:ext cx="533422" cy="711230"/>
          </a:xfrm>
          <a:prstGeom prst="rect">
            <a:avLst/>
          </a:prstGeom>
        </p:spPr>
      </p:pic>
      <p:sp>
        <p:nvSpPr>
          <p:cNvPr id="6" name="TextBox 5">
            <a:extLst>
              <a:ext uri="{FF2B5EF4-FFF2-40B4-BE49-F238E27FC236}">
                <a16:creationId xmlns:a16="http://schemas.microsoft.com/office/drawing/2014/main" id="{7C5A3AE4-B2DF-DDD0-4895-F90BA50E7D76}"/>
              </a:ext>
            </a:extLst>
          </p:cNvPr>
          <p:cNvSpPr txBox="1"/>
          <p:nvPr/>
        </p:nvSpPr>
        <p:spPr>
          <a:xfrm>
            <a:off x="453723" y="3732999"/>
            <a:ext cx="3565526" cy="954107"/>
          </a:xfrm>
          <a:prstGeom prst="rect">
            <a:avLst/>
          </a:prstGeom>
          <a:noFill/>
        </p:spPr>
        <p:txBody>
          <a:bodyPr wrap="square" rtlCol="0">
            <a:spAutoFit/>
          </a:bodyPr>
          <a:lstStyle/>
          <a:p>
            <a:r>
              <a:rPr lang="en-US" sz="2800" dirty="0">
                <a:solidFill>
                  <a:schemeClr val="bg1"/>
                </a:solidFill>
              </a:rPr>
              <a:t>Refactoring &amp; Clean Code I</a:t>
            </a:r>
          </a:p>
        </p:txBody>
      </p:sp>
      <p:sp>
        <p:nvSpPr>
          <p:cNvPr id="7" name="TextBox 6">
            <a:extLst>
              <a:ext uri="{FF2B5EF4-FFF2-40B4-BE49-F238E27FC236}">
                <a16:creationId xmlns:a16="http://schemas.microsoft.com/office/drawing/2014/main" id="{7DDC450B-DFF6-65CF-6E86-8A8043D567EE}"/>
              </a:ext>
            </a:extLst>
          </p:cNvPr>
          <p:cNvSpPr txBox="1"/>
          <p:nvPr/>
        </p:nvSpPr>
        <p:spPr>
          <a:xfrm>
            <a:off x="0" y="5739511"/>
            <a:ext cx="5042725" cy="707886"/>
          </a:xfrm>
          <a:prstGeom prst="rect">
            <a:avLst/>
          </a:prstGeom>
          <a:noFill/>
        </p:spPr>
        <p:txBody>
          <a:bodyPr wrap="square" rtlCol="0">
            <a:spAutoFit/>
          </a:bodyPr>
          <a:lstStyle/>
          <a:p>
            <a:r>
              <a:rPr lang="en-US" sz="2000" dirty="0">
                <a:solidFill>
                  <a:schemeClr val="bg1"/>
                </a:solidFill>
              </a:rPr>
              <a:t>Prepared By:</a:t>
            </a:r>
          </a:p>
          <a:p>
            <a:r>
              <a:rPr lang="en-US" sz="2000" dirty="0">
                <a:solidFill>
                  <a:schemeClr val="bg1"/>
                </a:solidFill>
              </a:rPr>
              <a:t>Tasneem </a:t>
            </a:r>
            <a:r>
              <a:rPr lang="en-US" sz="2000" dirty="0" err="1">
                <a:solidFill>
                  <a:schemeClr val="bg1"/>
                </a:solidFill>
              </a:rPr>
              <a:t>Bahaa</a:t>
            </a:r>
            <a:r>
              <a:rPr lang="en-US" sz="2000" dirty="0">
                <a:solidFill>
                  <a:schemeClr val="bg1"/>
                </a:solidFill>
              </a:rPr>
              <a:t> &amp; Mahmoud Mohamed </a:t>
            </a:r>
          </a:p>
        </p:txBody>
      </p:sp>
    </p:spTree>
    <p:extLst>
      <p:ext uri="{BB962C8B-B14F-4D97-AF65-F5344CB8AC3E}">
        <p14:creationId xmlns:p14="http://schemas.microsoft.com/office/powerpoint/2010/main" val="389335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07256E-DB48-5968-876F-78CE3716DC3A}"/>
              </a:ext>
            </a:extLst>
          </p:cNvPr>
          <p:cNvSpPr txBox="1"/>
          <p:nvPr/>
        </p:nvSpPr>
        <p:spPr>
          <a:xfrm>
            <a:off x="437448" y="486849"/>
            <a:ext cx="6097604" cy="1015663"/>
          </a:xfrm>
          <a:prstGeom prst="rect">
            <a:avLst/>
          </a:prstGeom>
          <a:noFill/>
        </p:spPr>
        <p:txBody>
          <a:bodyPr wrap="square">
            <a:spAutoFit/>
          </a:bodyPr>
          <a:lstStyle/>
          <a:p>
            <a:r>
              <a:rPr lang="en-US" sz="6000" b="1" i="0" dirty="0">
                <a:solidFill>
                  <a:srgbClr val="444444"/>
                </a:solidFill>
                <a:effectLst/>
                <a:latin typeface="PT Sans" panose="020B0503020203020204" pitchFamily="34" charset="0"/>
              </a:rPr>
              <a:t>Why ?</a:t>
            </a:r>
          </a:p>
        </p:txBody>
      </p:sp>
      <p:sp>
        <p:nvSpPr>
          <p:cNvPr id="10" name="TextBox 9">
            <a:extLst>
              <a:ext uri="{FF2B5EF4-FFF2-40B4-BE49-F238E27FC236}">
                <a16:creationId xmlns:a16="http://schemas.microsoft.com/office/drawing/2014/main" id="{8DAC7E87-3335-C683-2B16-FEA33EDEE03B}"/>
              </a:ext>
            </a:extLst>
          </p:cNvPr>
          <p:cNvSpPr txBox="1"/>
          <p:nvPr/>
        </p:nvSpPr>
        <p:spPr>
          <a:xfrm>
            <a:off x="230713" y="2174464"/>
            <a:ext cx="11639350" cy="1815882"/>
          </a:xfrm>
          <a:prstGeom prst="rect">
            <a:avLst/>
          </a:prstGeom>
          <a:noFill/>
        </p:spPr>
        <p:txBody>
          <a:bodyPr wrap="square">
            <a:spAutoFit/>
          </a:bodyPr>
          <a:lstStyle/>
          <a:p>
            <a:pPr>
              <a:buFont typeface="Arial" panose="020B0604020202020204" pitchFamily="34" charset="0"/>
              <a:buChar char="•"/>
            </a:pPr>
            <a:r>
              <a:rPr lang="en-US" sz="2800" b="1" i="0" dirty="0">
                <a:solidFill>
                  <a:schemeClr val="bg1"/>
                </a:solidFill>
                <a:effectLst/>
                <a:latin typeface="Arial" panose="020B0604020202020204" pitchFamily="34" charset="0"/>
              </a:rPr>
              <a:t>Unclear project requirements.</a:t>
            </a:r>
            <a:r>
              <a:rPr lang="en-US" sz="2800" b="0" i="0" dirty="0">
                <a:solidFill>
                  <a:schemeClr val="bg1"/>
                </a:solidFill>
                <a:effectLst/>
                <a:latin typeface="Arial" panose="020B0604020202020204" pitchFamily="34" charset="0"/>
              </a:rPr>
              <a:t> If teams alter or redefine requirements well into the project, it can force them to go back into the code and rework it to include new components that conform to the new requirements.</a:t>
            </a:r>
          </a:p>
        </p:txBody>
      </p:sp>
      <p:sp>
        <p:nvSpPr>
          <p:cNvPr id="11" name="TextBox 10">
            <a:extLst>
              <a:ext uri="{FF2B5EF4-FFF2-40B4-BE49-F238E27FC236}">
                <a16:creationId xmlns:a16="http://schemas.microsoft.com/office/drawing/2014/main" id="{B12AF442-973F-798D-E66F-D993CE8745E5}"/>
              </a:ext>
            </a:extLst>
          </p:cNvPr>
          <p:cNvSpPr txBox="1"/>
          <p:nvPr/>
        </p:nvSpPr>
        <p:spPr>
          <a:xfrm>
            <a:off x="230713" y="4662298"/>
            <a:ext cx="11800572" cy="1384995"/>
          </a:xfrm>
          <a:prstGeom prst="rect">
            <a:avLst/>
          </a:prstGeom>
          <a:noFill/>
        </p:spPr>
        <p:txBody>
          <a:bodyPr wrap="square">
            <a:spAutoFit/>
          </a:bodyPr>
          <a:lstStyle/>
          <a:p>
            <a:pPr>
              <a:buFont typeface="Arial" panose="020B0604020202020204" pitchFamily="34" charset="0"/>
              <a:buChar char="•"/>
            </a:pPr>
            <a:r>
              <a:rPr lang="en-US" sz="2800" b="1" i="0" dirty="0">
                <a:solidFill>
                  <a:schemeClr val="bg1"/>
                </a:solidFill>
                <a:effectLst/>
                <a:latin typeface="Arial" panose="020B0604020202020204" pitchFamily="34" charset="0"/>
              </a:rPr>
              <a:t>Bad code.</a:t>
            </a:r>
            <a:r>
              <a:rPr lang="en-US" sz="2800" b="0" i="0" dirty="0">
                <a:solidFill>
                  <a:schemeClr val="bg1"/>
                </a:solidFill>
                <a:effectLst/>
                <a:latin typeface="Arial" panose="020B0604020202020204" pitchFamily="34" charset="0"/>
              </a:rPr>
              <a:t> Code without proper standards can make updating it later increasingly difficult. Nonmodular code can make it harder to integrate with other code further down the line.</a:t>
            </a:r>
          </a:p>
        </p:txBody>
      </p:sp>
    </p:spTree>
    <p:extLst>
      <p:ext uri="{BB962C8B-B14F-4D97-AF65-F5344CB8AC3E}">
        <p14:creationId xmlns:p14="http://schemas.microsoft.com/office/powerpoint/2010/main" val="59099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35E067-A75E-2113-2DB6-0BE7F6D8D308}"/>
              </a:ext>
            </a:extLst>
          </p:cNvPr>
          <p:cNvSpPr txBox="1"/>
          <p:nvPr/>
        </p:nvSpPr>
        <p:spPr>
          <a:xfrm>
            <a:off x="634713" y="2913408"/>
            <a:ext cx="10976784" cy="1384995"/>
          </a:xfrm>
          <a:prstGeom prst="rect">
            <a:avLst/>
          </a:prstGeom>
          <a:noFill/>
        </p:spPr>
        <p:txBody>
          <a:bodyPr wrap="square">
            <a:spAutoFit/>
          </a:bodyPr>
          <a:lstStyle/>
          <a:p>
            <a:pPr>
              <a:buFont typeface="Arial" panose="020B0604020202020204" pitchFamily="34" charset="0"/>
              <a:buChar char="•"/>
            </a:pPr>
            <a:r>
              <a:rPr lang="en-US" sz="2800" b="1" i="0" dirty="0">
                <a:solidFill>
                  <a:schemeClr val="bg1"/>
                </a:solidFill>
                <a:effectLst/>
                <a:latin typeface="Arial" panose="020B0604020202020204" pitchFamily="34" charset="0"/>
              </a:rPr>
              <a:t>Lack of testing.</a:t>
            </a:r>
            <a:r>
              <a:rPr lang="en-US" sz="2800" b="0" i="0" dirty="0">
                <a:solidFill>
                  <a:schemeClr val="bg1"/>
                </a:solidFill>
                <a:effectLst/>
                <a:latin typeface="Arial" panose="020B0604020202020204" pitchFamily="34" charset="0"/>
              </a:rPr>
              <a:t> Releasing code without testing it can cause technical debt in the form of performance errors that require patches or fixes.</a:t>
            </a:r>
          </a:p>
        </p:txBody>
      </p:sp>
      <p:sp>
        <p:nvSpPr>
          <p:cNvPr id="7" name="TextBox 6">
            <a:extLst>
              <a:ext uri="{FF2B5EF4-FFF2-40B4-BE49-F238E27FC236}">
                <a16:creationId xmlns:a16="http://schemas.microsoft.com/office/drawing/2014/main" id="{ABEBF295-629B-59FE-20C6-399479269E1B}"/>
              </a:ext>
            </a:extLst>
          </p:cNvPr>
          <p:cNvSpPr txBox="1"/>
          <p:nvPr/>
        </p:nvSpPr>
        <p:spPr>
          <a:xfrm>
            <a:off x="634713" y="4884876"/>
            <a:ext cx="10874114" cy="1384995"/>
          </a:xfrm>
          <a:prstGeom prst="rect">
            <a:avLst/>
          </a:prstGeom>
          <a:noFill/>
        </p:spPr>
        <p:txBody>
          <a:bodyPr wrap="square">
            <a:spAutoFit/>
          </a:bodyPr>
          <a:lstStyle/>
          <a:p>
            <a:pPr>
              <a:buFont typeface="Arial" panose="020B0604020202020204" pitchFamily="34" charset="0"/>
              <a:buChar char="•"/>
            </a:pPr>
            <a:r>
              <a:rPr lang="en-US" sz="2800" b="1" i="0" dirty="0">
                <a:solidFill>
                  <a:schemeClr val="bg1"/>
                </a:solidFill>
                <a:effectLst/>
                <a:latin typeface="Arial" panose="020B0604020202020204" pitchFamily="34" charset="0"/>
              </a:rPr>
              <a:t>Ignoring updates.</a:t>
            </a:r>
            <a:r>
              <a:rPr lang="en-US" sz="2800" b="0" i="0" dirty="0">
                <a:solidFill>
                  <a:schemeClr val="bg1"/>
                </a:solidFill>
                <a:effectLst/>
                <a:latin typeface="Arial" panose="020B0604020202020204" pitchFamily="34" charset="0"/>
              </a:rPr>
              <a:t> Letting legacy code or systems sit while new ones are implemented can lead to </a:t>
            </a:r>
            <a:r>
              <a:rPr lang="en-US" sz="2800" b="0" i="0" u="sng" dirty="0">
                <a:solidFill>
                  <a:schemeClr val="accent4">
                    <a:lumMod val="75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interoperability</a:t>
            </a:r>
            <a:r>
              <a:rPr lang="en-US" sz="2800" b="0" i="0" dirty="0">
                <a:solidFill>
                  <a:schemeClr val="bg1"/>
                </a:solidFill>
                <a:effectLst/>
                <a:latin typeface="Arial" panose="020B0604020202020204" pitchFamily="34" charset="0"/>
              </a:rPr>
              <a:t> issues down the line.</a:t>
            </a:r>
          </a:p>
        </p:txBody>
      </p:sp>
      <p:sp>
        <p:nvSpPr>
          <p:cNvPr id="8" name="TextBox 7">
            <a:extLst>
              <a:ext uri="{FF2B5EF4-FFF2-40B4-BE49-F238E27FC236}">
                <a16:creationId xmlns:a16="http://schemas.microsoft.com/office/drawing/2014/main" id="{0A78C2B6-CE55-EA8E-6FB1-1FC92FCF7892}"/>
              </a:ext>
            </a:extLst>
          </p:cNvPr>
          <p:cNvSpPr txBox="1"/>
          <p:nvPr/>
        </p:nvSpPr>
        <p:spPr>
          <a:xfrm>
            <a:off x="634713" y="442443"/>
            <a:ext cx="10976783" cy="1815882"/>
          </a:xfrm>
          <a:prstGeom prst="rect">
            <a:avLst/>
          </a:prstGeom>
          <a:noFill/>
        </p:spPr>
        <p:txBody>
          <a:bodyPr wrap="square">
            <a:spAutoFit/>
          </a:bodyPr>
          <a:lstStyle/>
          <a:p>
            <a:pPr>
              <a:buFont typeface="Arial" panose="020B0604020202020204" pitchFamily="34" charset="0"/>
              <a:buChar char="•"/>
            </a:pPr>
            <a:r>
              <a:rPr lang="en-US" sz="2800" b="1" i="0" dirty="0">
                <a:solidFill>
                  <a:schemeClr val="bg1"/>
                </a:solidFill>
                <a:effectLst/>
                <a:latin typeface="Arial" panose="020B0604020202020204" pitchFamily="34" charset="0"/>
              </a:rPr>
              <a:t>Lack of documentation.</a:t>
            </a:r>
            <a:r>
              <a:rPr lang="en-US" sz="2800" b="0" i="0" dirty="0">
                <a:solidFill>
                  <a:schemeClr val="bg1"/>
                </a:solidFill>
                <a:effectLst/>
                <a:latin typeface="Arial" panose="020B0604020202020204" pitchFamily="34" charset="0"/>
              </a:rPr>
              <a:t> Missing or inaccurate code documentation can make revisiting or updating code difficult, as programmers are forced to reacquaint themselves with the codebase.</a:t>
            </a:r>
          </a:p>
        </p:txBody>
      </p:sp>
    </p:spTree>
    <p:extLst>
      <p:ext uri="{BB962C8B-B14F-4D97-AF65-F5344CB8AC3E}">
        <p14:creationId xmlns:p14="http://schemas.microsoft.com/office/powerpoint/2010/main" val="23746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2A08AD-A0D6-8054-57D7-323302D4C5CD}"/>
              </a:ext>
            </a:extLst>
          </p:cNvPr>
          <p:cNvSpPr txBox="1"/>
          <p:nvPr/>
        </p:nvSpPr>
        <p:spPr>
          <a:xfrm>
            <a:off x="0" y="486849"/>
            <a:ext cx="12192000" cy="1015663"/>
          </a:xfrm>
          <a:prstGeom prst="rect">
            <a:avLst/>
          </a:prstGeom>
          <a:noFill/>
        </p:spPr>
        <p:txBody>
          <a:bodyPr wrap="square">
            <a:spAutoFit/>
          </a:bodyPr>
          <a:lstStyle/>
          <a:p>
            <a:pPr algn="ctr"/>
            <a:r>
              <a:rPr lang="en-US" sz="6000" b="1" i="0" dirty="0">
                <a:solidFill>
                  <a:srgbClr val="444444"/>
                </a:solidFill>
                <a:effectLst/>
                <a:latin typeface="PT Sans" panose="020B0503020203020204" pitchFamily="34" charset="0"/>
              </a:rPr>
              <a:t>Technical dept ratio</a:t>
            </a:r>
          </a:p>
        </p:txBody>
      </p:sp>
      <p:pic>
        <p:nvPicPr>
          <p:cNvPr id="5" name="Picture 4">
            <a:extLst>
              <a:ext uri="{FF2B5EF4-FFF2-40B4-BE49-F238E27FC236}">
                <a16:creationId xmlns:a16="http://schemas.microsoft.com/office/drawing/2014/main" id="{7D05D0B1-7F2B-8235-50AE-AE186701FAFF}"/>
              </a:ext>
            </a:extLst>
          </p:cNvPr>
          <p:cNvPicPr>
            <a:picLocks noChangeAspect="1"/>
          </p:cNvPicPr>
          <p:nvPr/>
        </p:nvPicPr>
        <p:blipFill>
          <a:blip r:embed="rId2"/>
          <a:stretch>
            <a:fillRect/>
          </a:stretch>
        </p:blipFill>
        <p:spPr>
          <a:xfrm>
            <a:off x="381000" y="2083346"/>
            <a:ext cx="11430000" cy="4057650"/>
          </a:xfrm>
          <a:prstGeom prst="rect">
            <a:avLst/>
          </a:prstGeom>
        </p:spPr>
      </p:pic>
    </p:spTree>
    <p:extLst>
      <p:ext uri="{BB962C8B-B14F-4D97-AF65-F5344CB8AC3E}">
        <p14:creationId xmlns:p14="http://schemas.microsoft.com/office/powerpoint/2010/main" val="3954636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6245F5-CA47-8CEA-C8E1-3700BADE377C}"/>
              </a:ext>
            </a:extLst>
          </p:cNvPr>
          <p:cNvPicPr>
            <a:picLocks noChangeAspect="1"/>
          </p:cNvPicPr>
          <p:nvPr/>
        </p:nvPicPr>
        <p:blipFill rotWithShape="1">
          <a:blip r:embed="rId2"/>
          <a:srcRect b="7739"/>
          <a:stretch/>
        </p:blipFill>
        <p:spPr>
          <a:xfrm>
            <a:off x="1649237" y="0"/>
            <a:ext cx="8893527" cy="6858000"/>
          </a:xfrm>
          <a:prstGeom prst="rect">
            <a:avLst/>
          </a:prstGeom>
        </p:spPr>
      </p:pic>
    </p:spTree>
    <p:extLst>
      <p:ext uri="{BB962C8B-B14F-4D97-AF65-F5344CB8AC3E}">
        <p14:creationId xmlns:p14="http://schemas.microsoft.com/office/powerpoint/2010/main" val="3521572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9835D7-D8A1-0ED8-DD39-32F1A6986349}"/>
              </a:ext>
            </a:extLst>
          </p:cNvPr>
          <p:cNvSpPr txBox="1"/>
          <p:nvPr/>
        </p:nvSpPr>
        <p:spPr>
          <a:xfrm>
            <a:off x="0" y="224093"/>
            <a:ext cx="12192000" cy="1015663"/>
          </a:xfrm>
          <a:prstGeom prst="rect">
            <a:avLst/>
          </a:prstGeom>
          <a:noFill/>
        </p:spPr>
        <p:txBody>
          <a:bodyPr wrap="square">
            <a:spAutoFit/>
          </a:bodyPr>
          <a:lstStyle/>
          <a:p>
            <a:pPr algn="ctr"/>
            <a:r>
              <a:rPr lang="en-US" sz="6000" b="1" dirty="0">
                <a:solidFill>
                  <a:srgbClr val="444444"/>
                </a:solidFill>
                <a:latin typeface="PT Sans" panose="020B0503020203020204" pitchFamily="34" charset="0"/>
              </a:rPr>
              <a:t>Refactoring</a:t>
            </a:r>
            <a:endParaRPr lang="en-US" sz="6000" b="1" i="0" dirty="0">
              <a:solidFill>
                <a:srgbClr val="444444"/>
              </a:solidFill>
              <a:effectLst/>
              <a:latin typeface="PT Sans" panose="020B0503020203020204" pitchFamily="34" charset="0"/>
            </a:endParaRPr>
          </a:p>
        </p:txBody>
      </p:sp>
      <p:sp>
        <p:nvSpPr>
          <p:cNvPr id="8" name="TextBox 7">
            <a:extLst>
              <a:ext uri="{FF2B5EF4-FFF2-40B4-BE49-F238E27FC236}">
                <a16:creationId xmlns:a16="http://schemas.microsoft.com/office/drawing/2014/main" id="{AE77AE72-0A61-22C8-0904-2500395EBA0E}"/>
              </a:ext>
            </a:extLst>
          </p:cNvPr>
          <p:cNvSpPr txBox="1"/>
          <p:nvPr/>
        </p:nvSpPr>
        <p:spPr>
          <a:xfrm>
            <a:off x="399394" y="1410129"/>
            <a:ext cx="1108841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Refactoring or Code Refactoring is defined as </a:t>
            </a:r>
            <a:r>
              <a:rPr kumimoji="0" lang="en-US" sz="3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systematic</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process of improving existing computer code, without adding new functionality or changing external behavior of the code. </a:t>
            </a:r>
          </a:p>
        </p:txBody>
      </p:sp>
      <p:pic>
        <p:nvPicPr>
          <p:cNvPr id="10" name="Picture 9">
            <a:extLst>
              <a:ext uri="{FF2B5EF4-FFF2-40B4-BE49-F238E27FC236}">
                <a16:creationId xmlns:a16="http://schemas.microsoft.com/office/drawing/2014/main" id="{9BBC4B75-14F7-09F1-0CA3-82EA0655770B}"/>
              </a:ext>
            </a:extLst>
          </p:cNvPr>
          <p:cNvPicPr>
            <a:picLocks noChangeAspect="1"/>
          </p:cNvPicPr>
          <p:nvPr/>
        </p:nvPicPr>
        <p:blipFill rotWithShape="1">
          <a:blip r:embed="rId2"/>
          <a:srcRect t="20887"/>
          <a:stretch/>
        </p:blipFill>
        <p:spPr>
          <a:xfrm>
            <a:off x="2718523" y="3657602"/>
            <a:ext cx="6754953" cy="2874579"/>
          </a:xfrm>
          <a:prstGeom prst="rect">
            <a:avLst/>
          </a:prstGeom>
        </p:spPr>
      </p:pic>
    </p:spTree>
    <p:extLst>
      <p:ext uri="{BB962C8B-B14F-4D97-AF65-F5344CB8AC3E}">
        <p14:creationId xmlns:p14="http://schemas.microsoft.com/office/powerpoint/2010/main" val="992086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BD3CE1-92E1-14A3-266B-6D5B112CC8D3}"/>
              </a:ext>
            </a:extLst>
          </p:cNvPr>
          <p:cNvSpPr txBox="1"/>
          <p:nvPr/>
        </p:nvSpPr>
        <p:spPr>
          <a:xfrm>
            <a:off x="162392" y="1419295"/>
            <a:ext cx="11867217" cy="5078313"/>
          </a:xfrm>
          <a:prstGeom prst="rect">
            <a:avLst/>
          </a:prstGeom>
          <a:noFill/>
        </p:spPr>
        <p:txBody>
          <a:bodyPr wrap="square">
            <a:spAutoFit/>
          </a:bodyPr>
          <a:lstStyle/>
          <a:p>
            <a:pPr algn="l"/>
            <a:r>
              <a:rPr lang="en-US" sz="3600" b="1" i="0" dirty="0">
                <a:solidFill>
                  <a:srgbClr val="444444"/>
                </a:solidFill>
                <a:effectLst/>
                <a:latin typeface="PT Sans" panose="020B0503020203020204" pitchFamily="34" charset="0"/>
              </a:rPr>
              <a:t>1- Rule of Three</a:t>
            </a:r>
          </a:p>
          <a:p>
            <a:pPr algn="l">
              <a:buFont typeface="+mj-lt"/>
              <a:buAutoNum type="arabicPeriod"/>
            </a:pPr>
            <a:r>
              <a:rPr lang="en-US" sz="3600" b="0" i="0" dirty="0">
                <a:solidFill>
                  <a:srgbClr val="444444"/>
                </a:solidFill>
                <a:effectLst/>
                <a:latin typeface="PT Sans" panose="020B0503020203020204" pitchFamily="34" charset="0"/>
              </a:rPr>
              <a:t>When you’re doing something for the first time, just get it done.</a:t>
            </a:r>
          </a:p>
          <a:p>
            <a:pPr algn="l">
              <a:buFont typeface="+mj-lt"/>
              <a:buAutoNum type="arabicPeriod"/>
            </a:pPr>
            <a:endParaRPr lang="en-US" sz="3600" b="0" i="0" dirty="0">
              <a:solidFill>
                <a:srgbClr val="444444"/>
              </a:solidFill>
              <a:effectLst/>
              <a:latin typeface="PT Sans" panose="020B0503020203020204" pitchFamily="34" charset="0"/>
            </a:endParaRPr>
          </a:p>
          <a:p>
            <a:pPr algn="l">
              <a:buFont typeface="+mj-lt"/>
              <a:buAutoNum type="arabicPeriod"/>
            </a:pPr>
            <a:r>
              <a:rPr lang="en-US" sz="3600" b="0" i="0" dirty="0">
                <a:solidFill>
                  <a:srgbClr val="444444"/>
                </a:solidFill>
                <a:effectLst/>
                <a:latin typeface="PT Sans" panose="020B0503020203020204" pitchFamily="34" charset="0"/>
              </a:rPr>
              <a:t>When you’re doing something similar for the second time, cringe at having to repeat but do the same thing anyway.</a:t>
            </a:r>
          </a:p>
          <a:p>
            <a:pPr algn="l">
              <a:buFont typeface="+mj-lt"/>
              <a:buAutoNum type="arabicPeriod"/>
            </a:pPr>
            <a:endParaRPr lang="en-US" sz="3600" b="0" i="0" dirty="0">
              <a:solidFill>
                <a:srgbClr val="444444"/>
              </a:solidFill>
              <a:effectLst/>
              <a:latin typeface="PT Sans" panose="020B0503020203020204" pitchFamily="34" charset="0"/>
            </a:endParaRPr>
          </a:p>
          <a:p>
            <a:pPr algn="l">
              <a:buFont typeface="+mj-lt"/>
              <a:buAutoNum type="arabicPeriod"/>
            </a:pPr>
            <a:r>
              <a:rPr lang="en-US" sz="3600" b="0" i="0" dirty="0">
                <a:solidFill>
                  <a:srgbClr val="444444"/>
                </a:solidFill>
                <a:effectLst/>
                <a:latin typeface="PT Sans" panose="020B0503020203020204" pitchFamily="34" charset="0"/>
              </a:rPr>
              <a:t>When you’re doing something for the third time, start refactoring.</a:t>
            </a:r>
          </a:p>
        </p:txBody>
      </p:sp>
      <p:sp>
        <p:nvSpPr>
          <p:cNvPr id="5" name="TextBox 4">
            <a:extLst>
              <a:ext uri="{FF2B5EF4-FFF2-40B4-BE49-F238E27FC236}">
                <a16:creationId xmlns:a16="http://schemas.microsoft.com/office/drawing/2014/main" id="{EF424CB1-9EF6-C078-959D-BAC809B5B15F}"/>
              </a:ext>
            </a:extLst>
          </p:cNvPr>
          <p:cNvSpPr txBox="1"/>
          <p:nvPr/>
        </p:nvSpPr>
        <p:spPr>
          <a:xfrm>
            <a:off x="3047891" y="360392"/>
            <a:ext cx="6940169" cy="923330"/>
          </a:xfrm>
          <a:prstGeom prst="rect">
            <a:avLst/>
          </a:prstGeom>
          <a:noFill/>
        </p:spPr>
        <p:txBody>
          <a:bodyPr wrap="square">
            <a:spAutoFit/>
          </a:bodyPr>
          <a:lstStyle/>
          <a:p>
            <a:pPr algn="l"/>
            <a:r>
              <a:rPr lang="en-US" sz="5400" b="1" i="0" dirty="0">
                <a:solidFill>
                  <a:srgbClr val="444444"/>
                </a:solidFill>
                <a:effectLst/>
                <a:latin typeface="PT Sans" panose="020B0503020203020204" pitchFamily="34" charset="0"/>
              </a:rPr>
              <a:t>When to refactor 🕐</a:t>
            </a:r>
          </a:p>
        </p:txBody>
      </p:sp>
    </p:spTree>
    <p:extLst>
      <p:ext uri="{BB962C8B-B14F-4D97-AF65-F5344CB8AC3E}">
        <p14:creationId xmlns:p14="http://schemas.microsoft.com/office/powerpoint/2010/main" val="130346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B27F7A-7698-69EE-00C8-1CBFC2337266}"/>
              </a:ext>
            </a:extLst>
          </p:cNvPr>
          <p:cNvSpPr txBox="1"/>
          <p:nvPr/>
        </p:nvSpPr>
        <p:spPr>
          <a:xfrm>
            <a:off x="577036" y="758450"/>
            <a:ext cx="6959227" cy="830997"/>
          </a:xfrm>
          <a:prstGeom prst="rect">
            <a:avLst/>
          </a:prstGeom>
          <a:noFill/>
        </p:spPr>
        <p:txBody>
          <a:bodyPr wrap="square">
            <a:spAutoFit/>
          </a:bodyPr>
          <a:lstStyle/>
          <a:p>
            <a:r>
              <a:rPr lang="en-US" sz="4800" b="1" i="0" dirty="0">
                <a:solidFill>
                  <a:srgbClr val="444444"/>
                </a:solidFill>
                <a:effectLst/>
                <a:latin typeface="PT Sans" panose="020B0503020203020204" pitchFamily="34" charset="0"/>
              </a:rPr>
              <a:t>2 - When fixing a bug 🐛</a:t>
            </a:r>
          </a:p>
        </p:txBody>
      </p:sp>
      <p:sp>
        <p:nvSpPr>
          <p:cNvPr id="5" name="TextBox 4">
            <a:extLst>
              <a:ext uri="{FF2B5EF4-FFF2-40B4-BE49-F238E27FC236}">
                <a16:creationId xmlns:a16="http://schemas.microsoft.com/office/drawing/2014/main" id="{4E9695BA-C930-27B3-D565-A77AF0BA6B12}"/>
              </a:ext>
            </a:extLst>
          </p:cNvPr>
          <p:cNvSpPr txBox="1"/>
          <p:nvPr/>
        </p:nvSpPr>
        <p:spPr>
          <a:xfrm>
            <a:off x="577032" y="2404895"/>
            <a:ext cx="8997891" cy="830997"/>
          </a:xfrm>
          <a:prstGeom prst="rect">
            <a:avLst/>
          </a:prstGeom>
          <a:noFill/>
        </p:spPr>
        <p:txBody>
          <a:bodyPr wrap="square">
            <a:spAutoFit/>
          </a:bodyPr>
          <a:lstStyle/>
          <a:p>
            <a:r>
              <a:rPr lang="en-US" sz="4800" b="1" i="0" dirty="0">
                <a:solidFill>
                  <a:srgbClr val="444444"/>
                </a:solidFill>
                <a:effectLst/>
                <a:latin typeface="PT Sans" panose="020B0503020203020204" pitchFamily="34" charset="0"/>
              </a:rPr>
              <a:t>3 - When adding a feature ✅</a:t>
            </a:r>
          </a:p>
        </p:txBody>
      </p:sp>
      <p:sp>
        <p:nvSpPr>
          <p:cNvPr id="6" name="TextBox 5">
            <a:extLst>
              <a:ext uri="{FF2B5EF4-FFF2-40B4-BE49-F238E27FC236}">
                <a16:creationId xmlns:a16="http://schemas.microsoft.com/office/drawing/2014/main" id="{B4DEADDF-7566-7596-060D-0F550F57D9FE}"/>
              </a:ext>
            </a:extLst>
          </p:cNvPr>
          <p:cNvSpPr txBox="1"/>
          <p:nvPr/>
        </p:nvSpPr>
        <p:spPr>
          <a:xfrm>
            <a:off x="587543" y="4051340"/>
            <a:ext cx="9460347" cy="830997"/>
          </a:xfrm>
          <a:prstGeom prst="rect">
            <a:avLst/>
          </a:prstGeom>
          <a:noFill/>
        </p:spPr>
        <p:txBody>
          <a:bodyPr wrap="square">
            <a:spAutoFit/>
          </a:bodyPr>
          <a:lstStyle/>
          <a:p>
            <a:r>
              <a:rPr lang="en-US" sz="4800" b="1" i="0" dirty="0">
                <a:solidFill>
                  <a:srgbClr val="444444"/>
                </a:solidFill>
                <a:effectLst/>
                <a:latin typeface="PT Sans" panose="020B0503020203020204" pitchFamily="34" charset="0"/>
              </a:rPr>
              <a:t>4 - During a code review 🔎</a:t>
            </a:r>
          </a:p>
        </p:txBody>
      </p:sp>
    </p:spTree>
    <p:extLst>
      <p:ext uri="{BB962C8B-B14F-4D97-AF65-F5344CB8AC3E}">
        <p14:creationId xmlns:p14="http://schemas.microsoft.com/office/powerpoint/2010/main" val="210896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1FF021-8C40-6C89-895B-384CCC89FE88}"/>
              </a:ext>
            </a:extLst>
          </p:cNvPr>
          <p:cNvSpPr txBox="1"/>
          <p:nvPr/>
        </p:nvSpPr>
        <p:spPr>
          <a:xfrm>
            <a:off x="158244" y="1647434"/>
            <a:ext cx="8155004" cy="584775"/>
          </a:xfrm>
          <a:prstGeom prst="rect">
            <a:avLst/>
          </a:prstGeom>
          <a:noFill/>
        </p:spPr>
        <p:txBody>
          <a:bodyPr wrap="square">
            <a:spAutoFit/>
          </a:bodyPr>
          <a:lstStyle/>
          <a:p>
            <a:r>
              <a:rPr lang="en-US" sz="3200" b="1" i="0" dirty="0">
                <a:solidFill>
                  <a:srgbClr val="444444"/>
                </a:solidFill>
                <a:effectLst/>
                <a:latin typeface="PT Sans" panose="020B0503020203020204" pitchFamily="34" charset="0"/>
              </a:rPr>
              <a:t> Checklist of refactoring done </a:t>
            </a:r>
            <a:r>
              <a:rPr lang="en-US" sz="3200" b="1" i="1" dirty="0">
                <a:solidFill>
                  <a:srgbClr val="444444"/>
                </a:solidFill>
                <a:effectLst/>
                <a:latin typeface="PT Sans" panose="020B0503020203020204" pitchFamily="34" charset="0"/>
              </a:rPr>
              <a:t>right way</a:t>
            </a:r>
            <a:endParaRPr lang="en-US" sz="3200" b="1" i="0" dirty="0">
              <a:solidFill>
                <a:srgbClr val="444444"/>
              </a:solidFill>
              <a:effectLst/>
              <a:latin typeface="PT Sans" panose="020B0503020203020204" pitchFamily="34" charset="0"/>
            </a:endParaRPr>
          </a:p>
        </p:txBody>
      </p:sp>
      <p:sp>
        <p:nvSpPr>
          <p:cNvPr id="5" name="TextBox 4">
            <a:extLst>
              <a:ext uri="{FF2B5EF4-FFF2-40B4-BE49-F238E27FC236}">
                <a16:creationId xmlns:a16="http://schemas.microsoft.com/office/drawing/2014/main" id="{AF9EC07F-57CC-64CF-6E4A-891A5F63105E}"/>
              </a:ext>
            </a:extLst>
          </p:cNvPr>
          <p:cNvSpPr txBox="1"/>
          <p:nvPr/>
        </p:nvSpPr>
        <p:spPr>
          <a:xfrm>
            <a:off x="3385686" y="366622"/>
            <a:ext cx="6097604" cy="923330"/>
          </a:xfrm>
          <a:prstGeom prst="rect">
            <a:avLst/>
          </a:prstGeom>
          <a:noFill/>
        </p:spPr>
        <p:txBody>
          <a:bodyPr wrap="square">
            <a:spAutoFit/>
          </a:bodyPr>
          <a:lstStyle/>
          <a:p>
            <a:pPr algn="l"/>
            <a:r>
              <a:rPr lang="en-US" sz="5400" b="1" i="0" dirty="0">
                <a:solidFill>
                  <a:srgbClr val="444444"/>
                </a:solidFill>
                <a:effectLst/>
                <a:latin typeface="PT Sans" panose="020B0503020203020204" pitchFamily="34" charset="0"/>
              </a:rPr>
              <a:t>How to refactor</a:t>
            </a:r>
          </a:p>
        </p:txBody>
      </p:sp>
      <p:sp>
        <p:nvSpPr>
          <p:cNvPr id="6" name="TextBox 5">
            <a:extLst>
              <a:ext uri="{FF2B5EF4-FFF2-40B4-BE49-F238E27FC236}">
                <a16:creationId xmlns:a16="http://schemas.microsoft.com/office/drawing/2014/main" id="{18F4C3B7-F031-E7EC-EB16-94CADF3135FA}"/>
              </a:ext>
            </a:extLst>
          </p:cNvPr>
          <p:cNvSpPr txBox="1"/>
          <p:nvPr/>
        </p:nvSpPr>
        <p:spPr>
          <a:xfrm>
            <a:off x="158244" y="4110661"/>
            <a:ext cx="6097604" cy="584775"/>
          </a:xfrm>
          <a:prstGeom prst="rect">
            <a:avLst/>
          </a:prstGeom>
          <a:noFill/>
        </p:spPr>
        <p:txBody>
          <a:bodyPr wrap="square">
            <a:spAutoFit/>
          </a:bodyPr>
          <a:lstStyle/>
          <a:p>
            <a:r>
              <a:rPr lang="en-US" sz="3200" b="1" i="0" dirty="0">
                <a:solidFill>
                  <a:srgbClr val="444444"/>
                </a:solidFill>
                <a:effectLst/>
                <a:latin typeface="PT Sans" panose="020B0503020203020204" pitchFamily="34" charset="0"/>
              </a:rPr>
              <a:t> The code should become cleaner.</a:t>
            </a:r>
          </a:p>
        </p:txBody>
      </p:sp>
      <p:sp>
        <p:nvSpPr>
          <p:cNvPr id="7" name="TextBox 6">
            <a:extLst>
              <a:ext uri="{FF2B5EF4-FFF2-40B4-BE49-F238E27FC236}">
                <a16:creationId xmlns:a16="http://schemas.microsoft.com/office/drawing/2014/main" id="{EF6F1C85-4EE3-0544-548D-71C315AB786D}"/>
              </a:ext>
            </a:extLst>
          </p:cNvPr>
          <p:cNvSpPr txBox="1"/>
          <p:nvPr/>
        </p:nvSpPr>
        <p:spPr>
          <a:xfrm>
            <a:off x="267792" y="5379622"/>
            <a:ext cx="11514221" cy="584775"/>
          </a:xfrm>
          <a:prstGeom prst="rect">
            <a:avLst/>
          </a:prstGeom>
          <a:noFill/>
        </p:spPr>
        <p:txBody>
          <a:bodyPr wrap="square">
            <a:spAutoFit/>
          </a:bodyPr>
          <a:lstStyle/>
          <a:p>
            <a:r>
              <a:rPr lang="en-US" sz="3200" b="1" i="0" dirty="0">
                <a:solidFill>
                  <a:srgbClr val="444444"/>
                </a:solidFill>
                <a:effectLst/>
                <a:latin typeface="PT Sans" panose="020B0503020203020204" pitchFamily="34" charset="0"/>
              </a:rPr>
              <a:t>New functionality shouldn’t be created during refactoring.</a:t>
            </a:r>
          </a:p>
        </p:txBody>
      </p:sp>
      <p:sp>
        <p:nvSpPr>
          <p:cNvPr id="8" name="TextBox 7">
            <a:extLst>
              <a:ext uri="{FF2B5EF4-FFF2-40B4-BE49-F238E27FC236}">
                <a16:creationId xmlns:a16="http://schemas.microsoft.com/office/drawing/2014/main" id="{15C8F37C-166E-BDA2-1179-944C965B8BAC}"/>
              </a:ext>
            </a:extLst>
          </p:cNvPr>
          <p:cNvSpPr txBox="1"/>
          <p:nvPr/>
        </p:nvSpPr>
        <p:spPr>
          <a:xfrm>
            <a:off x="252015" y="2841702"/>
            <a:ext cx="8872887" cy="584775"/>
          </a:xfrm>
          <a:prstGeom prst="rect">
            <a:avLst/>
          </a:prstGeom>
          <a:noFill/>
        </p:spPr>
        <p:txBody>
          <a:bodyPr wrap="square">
            <a:spAutoFit/>
          </a:bodyPr>
          <a:lstStyle/>
          <a:p>
            <a:r>
              <a:rPr lang="en-US" sz="3200" b="1" i="0" dirty="0">
                <a:solidFill>
                  <a:srgbClr val="444444"/>
                </a:solidFill>
                <a:effectLst/>
                <a:latin typeface="PT Sans" panose="020B0503020203020204" pitchFamily="34" charset="0"/>
              </a:rPr>
              <a:t>All existing tests must pass after refactoring.</a:t>
            </a:r>
          </a:p>
        </p:txBody>
      </p:sp>
      <p:pic>
        <p:nvPicPr>
          <p:cNvPr id="9" name="Picture 2" descr="Download Check Mark Tick Mark Check Royalty-Free Vector Graphic - Pixabay">
            <a:extLst>
              <a:ext uri="{FF2B5EF4-FFF2-40B4-BE49-F238E27FC236}">
                <a16:creationId xmlns:a16="http://schemas.microsoft.com/office/drawing/2014/main" id="{FC67656A-FD7D-5192-9EC6-4A9D3AFCA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388" y="2304139"/>
            <a:ext cx="1143902" cy="11223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wnload Check Mark Tick Mark Check Royalty-Free Vector Graphic - Pixabay">
            <a:extLst>
              <a:ext uri="{FF2B5EF4-FFF2-40B4-BE49-F238E27FC236}">
                <a16:creationId xmlns:a16="http://schemas.microsoft.com/office/drawing/2014/main" id="{FB8B5D10-E48E-AAE8-29A2-F2C8FB64F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488" y="3787152"/>
            <a:ext cx="1143902" cy="11223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ownload Check Mark Tick Mark Check Royalty-Free Vector Graphic - Pixabay">
            <a:extLst>
              <a:ext uri="{FF2B5EF4-FFF2-40B4-BE49-F238E27FC236}">
                <a16:creationId xmlns:a16="http://schemas.microsoft.com/office/drawing/2014/main" id="{3F10C393-71B1-55E5-32B2-041D7EA73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1706" y="4818453"/>
            <a:ext cx="1143902" cy="112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7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64ED16-6B00-9129-7BB0-ECC593B1C5CE}"/>
              </a:ext>
            </a:extLst>
          </p:cNvPr>
          <p:cNvSpPr txBox="1"/>
          <p:nvPr/>
        </p:nvSpPr>
        <p:spPr>
          <a:xfrm>
            <a:off x="1197543" y="562567"/>
            <a:ext cx="9796914" cy="1754326"/>
          </a:xfrm>
          <a:prstGeom prst="rect">
            <a:avLst/>
          </a:prstGeom>
          <a:noFill/>
        </p:spPr>
        <p:txBody>
          <a:bodyPr wrap="square">
            <a:spAutoFit/>
          </a:bodyPr>
          <a:lstStyle/>
          <a:p>
            <a:pPr algn="l"/>
            <a:r>
              <a:rPr lang="en-US" sz="5400" b="1" i="0" dirty="0">
                <a:solidFill>
                  <a:srgbClr val="444444"/>
                </a:solidFill>
                <a:effectLst/>
                <a:latin typeface="PT Sans" panose="020B0503020203020204" pitchFamily="34" charset="0"/>
              </a:rPr>
              <a:t>How to identify code to refactor? </a:t>
            </a:r>
          </a:p>
          <a:p>
            <a:pPr algn="l"/>
            <a:endParaRPr lang="en-US" sz="5400" b="1" i="0" dirty="0">
              <a:solidFill>
                <a:srgbClr val="444444"/>
              </a:solidFill>
              <a:effectLst/>
              <a:latin typeface="PT Sans" panose="020B0503020203020204" pitchFamily="34" charset="0"/>
            </a:endParaRPr>
          </a:p>
        </p:txBody>
      </p:sp>
    </p:spTree>
    <p:extLst>
      <p:ext uri="{BB962C8B-B14F-4D97-AF65-F5344CB8AC3E}">
        <p14:creationId xmlns:p14="http://schemas.microsoft.com/office/powerpoint/2010/main" val="397555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64ED16-6B00-9129-7BB0-ECC593B1C5CE}"/>
              </a:ext>
            </a:extLst>
          </p:cNvPr>
          <p:cNvSpPr txBox="1"/>
          <p:nvPr/>
        </p:nvSpPr>
        <p:spPr>
          <a:xfrm>
            <a:off x="1295629" y="562567"/>
            <a:ext cx="9796914" cy="1754326"/>
          </a:xfrm>
          <a:prstGeom prst="rect">
            <a:avLst/>
          </a:prstGeom>
          <a:noFill/>
        </p:spPr>
        <p:txBody>
          <a:bodyPr wrap="square">
            <a:spAutoFit/>
          </a:bodyPr>
          <a:lstStyle/>
          <a:p>
            <a:pPr algn="l"/>
            <a:r>
              <a:rPr lang="en-US" sz="5400" b="1" i="0" dirty="0">
                <a:solidFill>
                  <a:srgbClr val="444444"/>
                </a:solidFill>
                <a:effectLst/>
                <a:latin typeface="PT Sans" panose="020B0503020203020204" pitchFamily="34" charset="0"/>
              </a:rPr>
              <a:t>How to identify code to refactor? </a:t>
            </a:r>
          </a:p>
          <a:p>
            <a:pPr algn="l"/>
            <a:endParaRPr lang="en-US" sz="5400" b="1" i="0" dirty="0">
              <a:solidFill>
                <a:srgbClr val="444444"/>
              </a:solidFill>
              <a:effectLst/>
              <a:latin typeface="PT Sans" panose="020B0503020203020204" pitchFamily="34" charset="0"/>
            </a:endParaRPr>
          </a:p>
        </p:txBody>
      </p:sp>
      <p:sp>
        <p:nvSpPr>
          <p:cNvPr id="5" name="TextBox 4">
            <a:extLst>
              <a:ext uri="{FF2B5EF4-FFF2-40B4-BE49-F238E27FC236}">
                <a16:creationId xmlns:a16="http://schemas.microsoft.com/office/drawing/2014/main" id="{D4288EF9-6917-7544-9895-A6F94E6727C3}"/>
              </a:ext>
            </a:extLst>
          </p:cNvPr>
          <p:cNvSpPr txBox="1"/>
          <p:nvPr/>
        </p:nvSpPr>
        <p:spPr>
          <a:xfrm>
            <a:off x="697145" y="2785684"/>
            <a:ext cx="6508741" cy="1569660"/>
          </a:xfrm>
          <a:prstGeom prst="rect">
            <a:avLst/>
          </a:prstGeom>
          <a:noFill/>
        </p:spPr>
        <p:txBody>
          <a:bodyPr wrap="square">
            <a:spAutoFit/>
          </a:bodyPr>
          <a:lstStyle/>
          <a:p>
            <a:pPr algn="l"/>
            <a:r>
              <a:rPr lang="en-US" sz="9600" b="1" i="0" dirty="0">
                <a:solidFill>
                  <a:srgbClr val="444444"/>
                </a:solidFill>
                <a:effectLst/>
                <a:latin typeface="PT Sans" panose="020B0503020203020204" pitchFamily="34" charset="0"/>
              </a:rPr>
              <a:t>Code smells</a:t>
            </a:r>
          </a:p>
        </p:txBody>
      </p:sp>
      <p:pic>
        <p:nvPicPr>
          <p:cNvPr id="6" name="Picture Placeholder 19" descr="A person with his hand over his mouth&#10;&#10;Description automatically generated">
            <a:extLst>
              <a:ext uri="{FF2B5EF4-FFF2-40B4-BE49-F238E27FC236}">
                <a16:creationId xmlns:a16="http://schemas.microsoft.com/office/drawing/2014/main" id="{662C909C-59E4-FDF4-302A-991731200F85}"/>
              </a:ext>
            </a:extLst>
          </p:cNvPr>
          <p:cNvPicPr>
            <a:picLocks noChangeAspect="1"/>
          </p:cNvPicPr>
          <p:nvPr/>
        </p:nvPicPr>
        <p:blipFill rotWithShape="1">
          <a:blip r:embed="rId2">
            <a:extLst>
              <a:ext uri="{28A0092B-C50C-407E-A947-70E740481C1C}">
                <a14:useLocalDpi xmlns:a14="http://schemas.microsoft.com/office/drawing/2010/main" val="0"/>
              </a:ext>
            </a:extLst>
          </a:blip>
          <a:srcRect l="18011" t="3181" r="19209" b="1"/>
          <a:stretch/>
        </p:blipFill>
        <p:spPr>
          <a:xfrm>
            <a:off x="7657324" y="2158923"/>
            <a:ext cx="4174864" cy="4764370"/>
          </a:xfrm>
          <a:custGeom>
            <a:avLst/>
            <a:gdLst/>
            <a:ahLst/>
            <a:cxnLst/>
            <a:rect l="l" t="t" r="r" b="b"/>
            <a:pathLst>
              <a:path w="7203799" h="6030364">
                <a:moveTo>
                  <a:pt x="4122552" y="0"/>
                </a:moveTo>
                <a:cubicBezTo>
                  <a:pt x="4596210" y="0"/>
                  <a:pt x="5032147" y="81110"/>
                  <a:pt x="5418463" y="240852"/>
                </a:cubicBezTo>
                <a:cubicBezTo>
                  <a:pt x="5780509" y="390677"/>
                  <a:pt x="6098496" y="609358"/>
                  <a:pt x="6363612" y="890695"/>
                </a:cubicBezTo>
                <a:cubicBezTo>
                  <a:pt x="6905445" y="1465899"/>
                  <a:pt x="7203799" y="2283333"/>
                  <a:pt x="7203799" y="3192481"/>
                </a:cubicBezTo>
                <a:cubicBezTo>
                  <a:pt x="7203799" y="3555204"/>
                  <a:pt x="7088321" y="3846319"/>
                  <a:pt x="6829541" y="4136467"/>
                </a:cubicBezTo>
                <a:cubicBezTo>
                  <a:pt x="6558859" y="4439977"/>
                  <a:pt x="6152137" y="4719524"/>
                  <a:pt x="5721456" y="5015457"/>
                </a:cubicBezTo>
                <a:cubicBezTo>
                  <a:pt x="5641997" y="5069990"/>
                  <a:pt x="5559911" y="5126451"/>
                  <a:pt x="5477826" y="5183599"/>
                </a:cubicBezTo>
                <a:cubicBezTo>
                  <a:pt x="4743068" y="5695047"/>
                  <a:pt x="4206802" y="6030364"/>
                  <a:pt x="3475911" y="6030364"/>
                </a:cubicBezTo>
                <a:cubicBezTo>
                  <a:pt x="2362258" y="6030364"/>
                  <a:pt x="1573553" y="5618755"/>
                  <a:pt x="838794" y="4653974"/>
                </a:cubicBezTo>
                <a:cubicBezTo>
                  <a:pt x="742642" y="4527696"/>
                  <a:pt x="648651" y="4412849"/>
                  <a:pt x="557754" y="4301854"/>
                </a:cubicBezTo>
                <a:cubicBezTo>
                  <a:pt x="181022" y="3841635"/>
                  <a:pt x="0" y="3602300"/>
                  <a:pt x="0" y="3192481"/>
                </a:cubicBezTo>
                <a:cubicBezTo>
                  <a:pt x="0" y="2785556"/>
                  <a:pt x="113467" y="2383585"/>
                  <a:pt x="337003" y="1997729"/>
                </a:cubicBezTo>
                <a:cubicBezTo>
                  <a:pt x="555745" y="1620270"/>
                  <a:pt x="868475" y="1274763"/>
                  <a:pt x="1266386" y="971116"/>
                </a:cubicBezTo>
                <a:cubicBezTo>
                  <a:pt x="1657494" y="672565"/>
                  <a:pt x="2122028" y="426344"/>
                  <a:pt x="2610064" y="259166"/>
                </a:cubicBezTo>
                <a:cubicBezTo>
                  <a:pt x="3111238" y="87171"/>
                  <a:pt x="3620296" y="0"/>
                  <a:pt x="4122552" y="0"/>
                </a:cubicBezTo>
                <a:close/>
              </a:path>
            </a:pathLst>
          </a:custGeom>
        </p:spPr>
      </p:pic>
    </p:spTree>
    <p:extLst>
      <p:ext uri="{BB962C8B-B14F-4D97-AF65-F5344CB8AC3E}">
        <p14:creationId xmlns:p14="http://schemas.microsoft.com/office/powerpoint/2010/main" val="132269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2479-B799-484B-9608-7E37600F4C33}"/>
              </a:ext>
            </a:extLst>
          </p:cNvPr>
          <p:cNvSpPr>
            <a:spLocks noGrp="1"/>
          </p:cNvSpPr>
          <p:nvPr>
            <p:ph type="title"/>
          </p:nvPr>
        </p:nvSpPr>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684C31D3-1ED5-43A2-943D-8076841530B8}"/>
              </a:ext>
            </a:extLst>
          </p:cNvPr>
          <p:cNvSpPr>
            <a:spLocks noGrp="1"/>
          </p:cNvSpPr>
          <p:nvPr>
            <p:ph idx="1"/>
          </p:nvPr>
        </p:nvSpPr>
        <p:spPr/>
        <p:txBody>
          <a:bodyPr>
            <a:normAutofit/>
          </a:bodyPr>
          <a:lstStyle/>
          <a:p>
            <a:pPr lvl="1"/>
            <a:r>
              <a:rPr lang="en-US" sz="3200" dirty="0">
                <a:solidFill>
                  <a:schemeClr val="bg1"/>
                </a:solidFill>
              </a:rPr>
              <a:t>Clean code concepts:</a:t>
            </a:r>
          </a:p>
          <a:p>
            <a:pPr lvl="2"/>
            <a:r>
              <a:rPr lang="en-US" sz="1900" dirty="0">
                <a:solidFill>
                  <a:schemeClr val="bg1"/>
                </a:solidFill>
              </a:rPr>
              <a:t>Technical Debt</a:t>
            </a:r>
          </a:p>
          <a:p>
            <a:pPr lvl="2"/>
            <a:r>
              <a:rPr lang="en-US" sz="1900" dirty="0">
                <a:solidFill>
                  <a:schemeClr val="bg1"/>
                </a:solidFill>
              </a:rPr>
              <a:t>Code Smells</a:t>
            </a:r>
          </a:p>
          <a:p>
            <a:pPr lvl="2"/>
            <a:r>
              <a:rPr lang="en-US" sz="1900" dirty="0">
                <a:solidFill>
                  <a:schemeClr val="bg1"/>
                </a:solidFill>
              </a:rPr>
              <a:t>Refactoring </a:t>
            </a:r>
          </a:p>
          <a:p>
            <a:pPr lvl="1"/>
            <a:r>
              <a:rPr lang="en-US" sz="3200" dirty="0">
                <a:solidFill>
                  <a:schemeClr val="bg1"/>
                </a:solidFill>
              </a:rPr>
              <a:t>Change Preventers</a:t>
            </a:r>
          </a:p>
        </p:txBody>
      </p:sp>
    </p:spTree>
    <p:extLst>
      <p:ext uri="{BB962C8B-B14F-4D97-AF65-F5344CB8AC3E}">
        <p14:creationId xmlns:p14="http://schemas.microsoft.com/office/powerpoint/2010/main" val="366113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31CCE6-FB7D-84D2-7EC5-1D558A3B6CC2}"/>
              </a:ext>
            </a:extLst>
          </p:cNvPr>
          <p:cNvSpPr txBox="1"/>
          <p:nvPr/>
        </p:nvSpPr>
        <p:spPr>
          <a:xfrm>
            <a:off x="489857" y="566678"/>
            <a:ext cx="11212286" cy="2554545"/>
          </a:xfrm>
          <a:prstGeom prst="rect">
            <a:avLst/>
          </a:prstGeom>
          <a:noFill/>
        </p:spPr>
        <p:txBody>
          <a:bodyPr wrap="square">
            <a:spAutoFit/>
          </a:bodyPr>
          <a:lstStyle/>
          <a:p>
            <a:pPr algn="l" fontAlgn="base"/>
            <a:r>
              <a:rPr lang="en-US" sz="4000" b="1" i="0" dirty="0">
                <a:solidFill>
                  <a:schemeClr val="bg1"/>
                </a:solidFill>
                <a:effectLst/>
                <a:latin typeface="Arial" panose="020B0604020202020204" pitchFamily="34" charset="0"/>
                <a:cs typeface="Arial" panose="020B0604020202020204" pitchFamily="34" charset="0"/>
              </a:rPr>
              <a:t>Code smells</a:t>
            </a:r>
            <a:r>
              <a:rPr lang="en-US" sz="4000" b="0" i="0" dirty="0">
                <a:solidFill>
                  <a:schemeClr val="bg1"/>
                </a:solidFill>
                <a:effectLst/>
                <a:latin typeface="Arial" panose="020B0604020202020204" pitchFamily="34" charset="0"/>
                <a:cs typeface="Arial" panose="020B0604020202020204" pitchFamily="34" charset="0"/>
              </a:rPr>
              <a:t> are not bugs or errors. Instead, these are absolute </a:t>
            </a:r>
            <a:r>
              <a:rPr lang="en-US" sz="4000" b="1" i="0" dirty="0">
                <a:solidFill>
                  <a:schemeClr val="bg1"/>
                </a:solidFill>
                <a:effectLst/>
                <a:latin typeface="Arial" panose="020B0604020202020204" pitchFamily="34" charset="0"/>
                <a:cs typeface="Arial" panose="020B0604020202020204" pitchFamily="34" charset="0"/>
              </a:rPr>
              <a:t>violations</a:t>
            </a:r>
            <a:r>
              <a:rPr lang="en-US" sz="4000" b="0" i="0" dirty="0">
                <a:solidFill>
                  <a:schemeClr val="bg1"/>
                </a:solidFill>
                <a:effectLst/>
                <a:latin typeface="Arial" panose="020B0604020202020204" pitchFamily="34" charset="0"/>
                <a:cs typeface="Arial" panose="020B0604020202020204" pitchFamily="34" charset="0"/>
              </a:rPr>
              <a:t> of the </a:t>
            </a:r>
            <a:r>
              <a:rPr lang="en-US" sz="4000" b="1" i="0" dirty="0">
                <a:solidFill>
                  <a:schemeClr val="bg1"/>
                </a:solidFill>
                <a:effectLst/>
                <a:latin typeface="Arial" panose="020B0604020202020204" pitchFamily="34" charset="0"/>
                <a:cs typeface="Arial" panose="020B0604020202020204" pitchFamily="34" charset="0"/>
              </a:rPr>
              <a:t>fundamentals of developing</a:t>
            </a:r>
            <a:r>
              <a:rPr lang="en-US" sz="4000" b="0" i="0" dirty="0">
                <a:solidFill>
                  <a:schemeClr val="bg1"/>
                </a:solidFill>
                <a:effectLst/>
                <a:latin typeface="Arial" panose="020B0604020202020204" pitchFamily="34" charset="0"/>
                <a:cs typeface="Arial" panose="020B0604020202020204" pitchFamily="34" charset="0"/>
              </a:rPr>
              <a:t> </a:t>
            </a:r>
            <a:r>
              <a:rPr lang="en-US" sz="4000" b="1" i="0" dirty="0">
                <a:solidFill>
                  <a:schemeClr val="bg1"/>
                </a:solidFill>
                <a:effectLst/>
                <a:latin typeface="Arial" panose="020B0604020202020204" pitchFamily="34" charset="0"/>
                <a:cs typeface="Arial" panose="020B0604020202020204" pitchFamily="34" charset="0"/>
              </a:rPr>
              <a:t>software</a:t>
            </a:r>
            <a:r>
              <a:rPr lang="en-US" sz="4000" b="0" i="0" dirty="0">
                <a:solidFill>
                  <a:schemeClr val="bg1"/>
                </a:solidFill>
                <a:effectLst/>
                <a:latin typeface="Arial" panose="020B0604020202020204" pitchFamily="34" charset="0"/>
                <a:cs typeface="Arial" panose="020B0604020202020204" pitchFamily="34" charset="0"/>
              </a:rPr>
              <a:t> that decrease the quality of code.</a:t>
            </a:r>
          </a:p>
        </p:txBody>
      </p:sp>
    </p:spTree>
    <p:extLst>
      <p:ext uri="{BB962C8B-B14F-4D97-AF65-F5344CB8AC3E}">
        <p14:creationId xmlns:p14="http://schemas.microsoft.com/office/powerpoint/2010/main" val="3556845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AA16B3-0E1D-ABC6-2C5D-7F207B598DF5}"/>
              </a:ext>
            </a:extLst>
          </p:cNvPr>
          <p:cNvSpPr txBox="1"/>
          <p:nvPr/>
        </p:nvSpPr>
        <p:spPr>
          <a:xfrm>
            <a:off x="273220" y="211773"/>
            <a:ext cx="11645557" cy="1200329"/>
          </a:xfrm>
          <a:prstGeom prst="rect">
            <a:avLst/>
          </a:prstGeom>
          <a:noFill/>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Inline Method – When we have a method body which is more obvious than the method itself. Example :</a:t>
            </a:r>
          </a:p>
        </p:txBody>
      </p:sp>
      <p:pic>
        <p:nvPicPr>
          <p:cNvPr id="7" name="Picture 6">
            <a:extLst>
              <a:ext uri="{FF2B5EF4-FFF2-40B4-BE49-F238E27FC236}">
                <a16:creationId xmlns:a16="http://schemas.microsoft.com/office/drawing/2014/main" id="{6AAF631E-3AA8-37F9-3FB9-D54608744BE6}"/>
              </a:ext>
            </a:extLst>
          </p:cNvPr>
          <p:cNvPicPr>
            <a:picLocks noChangeAspect="1"/>
          </p:cNvPicPr>
          <p:nvPr/>
        </p:nvPicPr>
        <p:blipFill>
          <a:blip r:embed="rId2"/>
          <a:stretch>
            <a:fillRect/>
          </a:stretch>
        </p:blipFill>
        <p:spPr>
          <a:xfrm>
            <a:off x="708727" y="1777815"/>
            <a:ext cx="9596414" cy="4319008"/>
          </a:xfrm>
          <a:prstGeom prst="rect">
            <a:avLst/>
          </a:prstGeom>
        </p:spPr>
      </p:pic>
    </p:spTree>
    <p:extLst>
      <p:ext uri="{BB962C8B-B14F-4D97-AF65-F5344CB8AC3E}">
        <p14:creationId xmlns:p14="http://schemas.microsoft.com/office/powerpoint/2010/main" val="806627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AA16B3-0E1D-ABC6-2C5D-7F207B598DF5}"/>
              </a:ext>
            </a:extLst>
          </p:cNvPr>
          <p:cNvSpPr txBox="1"/>
          <p:nvPr/>
        </p:nvSpPr>
        <p:spPr>
          <a:xfrm>
            <a:off x="273220" y="211773"/>
            <a:ext cx="11645557" cy="1200329"/>
          </a:xfrm>
          <a:prstGeom prst="rect">
            <a:avLst/>
          </a:prstGeom>
          <a:noFill/>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Inline Method – When we have a method body which is more obvious than the method itself. Example :</a:t>
            </a:r>
          </a:p>
        </p:txBody>
      </p:sp>
      <p:pic>
        <p:nvPicPr>
          <p:cNvPr id="4" name="Picture 3">
            <a:extLst>
              <a:ext uri="{FF2B5EF4-FFF2-40B4-BE49-F238E27FC236}">
                <a16:creationId xmlns:a16="http://schemas.microsoft.com/office/drawing/2014/main" id="{C5B0052B-3197-864E-7CC1-2B33DD2C6963}"/>
              </a:ext>
            </a:extLst>
          </p:cNvPr>
          <p:cNvPicPr>
            <a:picLocks noChangeAspect="1"/>
          </p:cNvPicPr>
          <p:nvPr/>
        </p:nvPicPr>
        <p:blipFill>
          <a:blip r:embed="rId2"/>
          <a:stretch>
            <a:fillRect/>
          </a:stretch>
        </p:blipFill>
        <p:spPr>
          <a:xfrm>
            <a:off x="708727" y="1777815"/>
            <a:ext cx="9596414" cy="4319008"/>
          </a:xfrm>
          <a:prstGeom prst="rect">
            <a:avLst/>
          </a:prstGeom>
        </p:spPr>
      </p:pic>
      <p:pic>
        <p:nvPicPr>
          <p:cNvPr id="6" name="Picture 5">
            <a:extLst>
              <a:ext uri="{FF2B5EF4-FFF2-40B4-BE49-F238E27FC236}">
                <a16:creationId xmlns:a16="http://schemas.microsoft.com/office/drawing/2014/main" id="{0A2807BD-AC7B-D116-32B3-52C4841CD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371" y="3836576"/>
            <a:ext cx="2614364" cy="2614364"/>
          </a:xfrm>
          <a:prstGeom prst="rect">
            <a:avLst/>
          </a:prstGeom>
        </p:spPr>
      </p:pic>
    </p:spTree>
    <p:extLst>
      <p:ext uri="{BB962C8B-B14F-4D97-AF65-F5344CB8AC3E}">
        <p14:creationId xmlns:p14="http://schemas.microsoft.com/office/powerpoint/2010/main" val="710070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AA16B3-0E1D-ABC6-2C5D-7F207B598DF5}"/>
              </a:ext>
            </a:extLst>
          </p:cNvPr>
          <p:cNvSpPr txBox="1"/>
          <p:nvPr/>
        </p:nvSpPr>
        <p:spPr>
          <a:xfrm>
            <a:off x="273220" y="211773"/>
            <a:ext cx="11645557" cy="1200329"/>
          </a:xfrm>
          <a:prstGeom prst="rect">
            <a:avLst/>
          </a:prstGeom>
          <a:noFill/>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Inline Method – When we have a method body which is more obvious than the method itself. Example :</a:t>
            </a:r>
          </a:p>
        </p:txBody>
      </p:sp>
      <p:pic>
        <p:nvPicPr>
          <p:cNvPr id="6" name="Picture 5">
            <a:extLst>
              <a:ext uri="{FF2B5EF4-FFF2-40B4-BE49-F238E27FC236}">
                <a16:creationId xmlns:a16="http://schemas.microsoft.com/office/drawing/2014/main" id="{DD40FF24-6FE0-B171-283C-04D4190CF600}"/>
              </a:ext>
            </a:extLst>
          </p:cNvPr>
          <p:cNvPicPr>
            <a:picLocks noChangeAspect="1"/>
          </p:cNvPicPr>
          <p:nvPr/>
        </p:nvPicPr>
        <p:blipFill>
          <a:blip r:embed="rId2"/>
          <a:stretch>
            <a:fillRect/>
          </a:stretch>
        </p:blipFill>
        <p:spPr>
          <a:xfrm>
            <a:off x="764839" y="2398963"/>
            <a:ext cx="10049210" cy="3536112"/>
          </a:xfrm>
          <a:prstGeom prst="rect">
            <a:avLst/>
          </a:prstGeom>
        </p:spPr>
      </p:pic>
      <p:pic>
        <p:nvPicPr>
          <p:cNvPr id="7" name="Picture 6" descr="Download Check Mark Tick Mark Check Royalty-Free Vector Graphic - Pixabay">
            <a:extLst>
              <a:ext uri="{FF2B5EF4-FFF2-40B4-BE49-F238E27FC236}">
                <a16:creationId xmlns:a16="http://schemas.microsoft.com/office/drawing/2014/main" id="{01515436-7DCA-EE54-134F-85042432D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2517" y="4167019"/>
            <a:ext cx="2199035" cy="215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14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098719-238F-7BEC-953F-75544AE3DF40}"/>
              </a:ext>
            </a:extLst>
          </p:cNvPr>
          <p:cNvSpPr txBox="1"/>
          <p:nvPr/>
        </p:nvSpPr>
        <p:spPr>
          <a:xfrm>
            <a:off x="272143" y="402772"/>
            <a:ext cx="12229710" cy="1200329"/>
          </a:xfrm>
          <a:prstGeom prst="rect">
            <a:avLst/>
          </a:prstGeom>
          <a:noFill/>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Extract Method – When we have a code that can be grouped together. </a:t>
            </a:r>
          </a:p>
        </p:txBody>
      </p:sp>
    </p:spTree>
    <p:extLst>
      <p:ext uri="{BB962C8B-B14F-4D97-AF65-F5344CB8AC3E}">
        <p14:creationId xmlns:p14="http://schemas.microsoft.com/office/powerpoint/2010/main" val="1054844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FD196-C95C-38BF-A15D-8EDCA208E93D}"/>
              </a:ext>
            </a:extLst>
          </p:cNvPr>
          <p:cNvPicPr>
            <a:picLocks noChangeAspect="1"/>
          </p:cNvPicPr>
          <p:nvPr/>
        </p:nvPicPr>
        <p:blipFill>
          <a:blip r:embed="rId2"/>
          <a:stretch>
            <a:fillRect/>
          </a:stretch>
        </p:blipFill>
        <p:spPr>
          <a:xfrm>
            <a:off x="799024" y="376422"/>
            <a:ext cx="9269886" cy="5934922"/>
          </a:xfrm>
          <a:prstGeom prst="rect">
            <a:avLst/>
          </a:prstGeom>
        </p:spPr>
      </p:pic>
    </p:spTree>
    <p:extLst>
      <p:ext uri="{BB962C8B-B14F-4D97-AF65-F5344CB8AC3E}">
        <p14:creationId xmlns:p14="http://schemas.microsoft.com/office/powerpoint/2010/main" val="2120570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201680-513A-8816-0441-793C1BF429FB}"/>
              </a:ext>
            </a:extLst>
          </p:cNvPr>
          <p:cNvPicPr>
            <a:picLocks noChangeAspect="1"/>
          </p:cNvPicPr>
          <p:nvPr/>
        </p:nvPicPr>
        <p:blipFill>
          <a:blip r:embed="rId2"/>
          <a:stretch>
            <a:fillRect/>
          </a:stretch>
        </p:blipFill>
        <p:spPr>
          <a:xfrm>
            <a:off x="799024" y="376422"/>
            <a:ext cx="9269886" cy="5934922"/>
          </a:xfrm>
          <a:prstGeom prst="rect">
            <a:avLst/>
          </a:prstGeom>
        </p:spPr>
      </p:pic>
      <p:pic>
        <p:nvPicPr>
          <p:cNvPr id="6" name="Picture 5">
            <a:extLst>
              <a:ext uri="{FF2B5EF4-FFF2-40B4-BE49-F238E27FC236}">
                <a16:creationId xmlns:a16="http://schemas.microsoft.com/office/drawing/2014/main" id="{4312566E-0F97-7442-2937-2A73A7CAD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531" y="5039732"/>
            <a:ext cx="1720297" cy="1720297"/>
          </a:xfrm>
          <a:prstGeom prst="rect">
            <a:avLst/>
          </a:prstGeom>
        </p:spPr>
      </p:pic>
    </p:spTree>
    <p:extLst>
      <p:ext uri="{BB962C8B-B14F-4D97-AF65-F5344CB8AC3E}">
        <p14:creationId xmlns:p14="http://schemas.microsoft.com/office/powerpoint/2010/main" val="3437479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CE45AB-D822-5946-1BBD-4A9DE0C42FB2}"/>
              </a:ext>
            </a:extLst>
          </p:cNvPr>
          <p:cNvPicPr>
            <a:picLocks noChangeAspect="1"/>
          </p:cNvPicPr>
          <p:nvPr/>
        </p:nvPicPr>
        <p:blipFill>
          <a:blip r:embed="rId2"/>
          <a:stretch>
            <a:fillRect/>
          </a:stretch>
        </p:blipFill>
        <p:spPr>
          <a:xfrm>
            <a:off x="1271752" y="310073"/>
            <a:ext cx="8380604" cy="5752957"/>
          </a:xfrm>
          <a:prstGeom prst="rect">
            <a:avLst/>
          </a:prstGeom>
        </p:spPr>
      </p:pic>
      <p:pic>
        <p:nvPicPr>
          <p:cNvPr id="9" name="Picture 2" descr="Download Check Mark Tick Mark Check Royalty-Free Vector Graphic - Pixabay">
            <a:extLst>
              <a:ext uri="{FF2B5EF4-FFF2-40B4-BE49-F238E27FC236}">
                <a16:creationId xmlns:a16="http://schemas.microsoft.com/office/drawing/2014/main" id="{DDF08633-BF2F-19FA-AD11-A38BAEEB4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302" y="4201905"/>
            <a:ext cx="2574955" cy="252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242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39DEA1-AC13-1F95-5240-209AD5B27074}"/>
              </a:ext>
            </a:extLst>
          </p:cNvPr>
          <p:cNvSpPr txBox="1"/>
          <p:nvPr/>
        </p:nvSpPr>
        <p:spPr>
          <a:xfrm>
            <a:off x="170015" y="119432"/>
            <a:ext cx="11111739" cy="1754326"/>
          </a:xfrm>
          <a:prstGeom prst="rect">
            <a:avLst/>
          </a:prstGeom>
          <a:noFill/>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Encapsulate Field – It involves providing methods that is used to read/write data rather than accessing it directly. Example :</a:t>
            </a:r>
          </a:p>
        </p:txBody>
      </p:sp>
      <p:pic>
        <p:nvPicPr>
          <p:cNvPr id="8" name="Picture 7">
            <a:extLst>
              <a:ext uri="{FF2B5EF4-FFF2-40B4-BE49-F238E27FC236}">
                <a16:creationId xmlns:a16="http://schemas.microsoft.com/office/drawing/2014/main" id="{F57B15BE-4711-D04D-0063-95EC298B7DAE}"/>
              </a:ext>
            </a:extLst>
          </p:cNvPr>
          <p:cNvPicPr>
            <a:picLocks noChangeAspect="1"/>
          </p:cNvPicPr>
          <p:nvPr/>
        </p:nvPicPr>
        <p:blipFill>
          <a:blip r:embed="rId2"/>
          <a:stretch>
            <a:fillRect/>
          </a:stretch>
        </p:blipFill>
        <p:spPr>
          <a:xfrm>
            <a:off x="355754" y="2076720"/>
            <a:ext cx="11251872" cy="4561570"/>
          </a:xfrm>
          <a:prstGeom prst="rect">
            <a:avLst/>
          </a:prstGeom>
        </p:spPr>
      </p:pic>
      <p:pic>
        <p:nvPicPr>
          <p:cNvPr id="9" name="Picture 2" descr="Download Check Mark Tick Mark Check Royalty-Free Vector Graphic - Pixabay">
            <a:extLst>
              <a:ext uri="{FF2B5EF4-FFF2-40B4-BE49-F238E27FC236}">
                <a16:creationId xmlns:a16="http://schemas.microsoft.com/office/drawing/2014/main" id="{176409CF-137C-F34A-35FA-D9531139C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4874" y="4855048"/>
            <a:ext cx="1788033" cy="175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49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F92403-DE33-BE1F-0CE5-AA5F2EBB150C}"/>
              </a:ext>
            </a:extLst>
          </p:cNvPr>
          <p:cNvSpPr txBox="1"/>
          <p:nvPr/>
        </p:nvSpPr>
        <p:spPr>
          <a:xfrm>
            <a:off x="176392" y="662902"/>
            <a:ext cx="12015608" cy="1754326"/>
          </a:xfrm>
          <a:prstGeom prst="rect">
            <a:avLst/>
          </a:prstGeom>
          <a:noFill/>
        </p:spPr>
        <p:txBody>
          <a:bodyPr wrap="square">
            <a:spAutoFit/>
          </a:bodyPr>
          <a:lstStyle/>
          <a:p>
            <a:r>
              <a:rPr lang="en-US" sz="3600" dirty="0">
                <a:solidFill>
                  <a:schemeClr val="bg1"/>
                </a:solidFill>
                <a:latin typeface="Arial" panose="020B0604020202020204" pitchFamily="34" charset="0"/>
                <a:cs typeface="Arial" panose="020B0604020202020204" pitchFamily="34" charset="0"/>
              </a:rPr>
              <a:t>Replace Conditional with Polymorphism – When we have a conditional that performs various actions depending on object type or properties. Example </a:t>
            </a:r>
          </a:p>
        </p:txBody>
      </p:sp>
    </p:spTree>
    <p:extLst>
      <p:ext uri="{BB962C8B-B14F-4D97-AF65-F5344CB8AC3E}">
        <p14:creationId xmlns:p14="http://schemas.microsoft.com/office/powerpoint/2010/main" val="1726773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BE74-5F0D-50EF-F0D0-B7D2C335D99D}"/>
              </a:ext>
            </a:extLst>
          </p:cNvPr>
          <p:cNvSpPr>
            <a:spLocks noGrp="1"/>
          </p:cNvSpPr>
          <p:nvPr>
            <p:ph type="title"/>
          </p:nvPr>
        </p:nvSpPr>
        <p:spPr>
          <a:xfrm>
            <a:off x="1761797" y="462156"/>
            <a:ext cx="8281987" cy="1333057"/>
          </a:xfrm>
        </p:spPr>
        <p:txBody>
          <a:bodyPr wrap="square" anchor="t">
            <a:normAutofit/>
          </a:bodyPr>
          <a:lstStyle/>
          <a:p>
            <a:pPr algn="ctr"/>
            <a:r>
              <a:rPr lang="en-US" sz="5400" dirty="0">
                <a:solidFill>
                  <a:schemeClr val="bg1"/>
                </a:solidFill>
              </a:rPr>
              <a:t>Clean Code</a:t>
            </a:r>
          </a:p>
        </p:txBody>
      </p:sp>
      <p:sp>
        <p:nvSpPr>
          <p:cNvPr id="4" name="TextBox 3">
            <a:extLst>
              <a:ext uri="{FF2B5EF4-FFF2-40B4-BE49-F238E27FC236}">
                <a16:creationId xmlns:a16="http://schemas.microsoft.com/office/drawing/2014/main" id="{6F6C3218-F620-44A0-13DE-DAB66437ABE6}"/>
              </a:ext>
            </a:extLst>
          </p:cNvPr>
          <p:cNvSpPr txBox="1"/>
          <p:nvPr/>
        </p:nvSpPr>
        <p:spPr>
          <a:xfrm>
            <a:off x="381271" y="2820463"/>
            <a:ext cx="11043040" cy="646331"/>
          </a:xfrm>
          <a:prstGeom prst="rect">
            <a:avLst/>
          </a:prstGeom>
          <a:noFill/>
        </p:spPr>
        <p:txBody>
          <a:bodyPr wrap="square" rtlCol="0">
            <a:spAutoFit/>
          </a:bodyPr>
          <a:lstStyle/>
          <a:p>
            <a:r>
              <a:rPr lang="en-US" sz="3600" b="1" dirty="0">
                <a:solidFill>
                  <a:srgbClr val="444444"/>
                </a:solidFill>
                <a:latin typeface="PT Sans" panose="020B0503020203020204" pitchFamily="34" charset="0"/>
              </a:rPr>
              <a:t>Clean code doesn’t contain duplication.</a:t>
            </a:r>
          </a:p>
        </p:txBody>
      </p:sp>
      <p:sp>
        <p:nvSpPr>
          <p:cNvPr id="5" name="TextBox 4">
            <a:extLst>
              <a:ext uri="{FF2B5EF4-FFF2-40B4-BE49-F238E27FC236}">
                <a16:creationId xmlns:a16="http://schemas.microsoft.com/office/drawing/2014/main" id="{50539A50-5404-1015-F36F-AFC2B81B0484}"/>
              </a:ext>
            </a:extLst>
          </p:cNvPr>
          <p:cNvSpPr txBox="1"/>
          <p:nvPr/>
        </p:nvSpPr>
        <p:spPr>
          <a:xfrm>
            <a:off x="381271" y="3620351"/>
            <a:ext cx="11505929" cy="1200329"/>
          </a:xfrm>
          <a:prstGeom prst="rect">
            <a:avLst/>
          </a:prstGeom>
          <a:noFill/>
        </p:spPr>
        <p:txBody>
          <a:bodyPr wrap="square" rtlCol="0">
            <a:spAutoFit/>
          </a:bodyPr>
          <a:lstStyle/>
          <a:p>
            <a:r>
              <a:rPr lang="en-US" sz="3600" b="1" dirty="0">
                <a:solidFill>
                  <a:srgbClr val="444444"/>
                </a:solidFill>
                <a:latin typeface="PT Sans" panose="020B0503020203020204" pitchFamily="34" charset="0"/>
              </a:rPr>
              <a:t>Clean code contains a minimal number of classes and other moving parts without violating single responsibility</a:t>
            </a:r>
          </a:p>
        </p:txBody>
      </p:sp>
      <p:sp>
        <p:nvSpPr>
          <p:cNvPr id="6" name="TextBox 5">
            <a:extLst>
              <a:ext uri="{FF2B5EF4-FFF2-40B4-BE49-F238E27FC236}">
                <a16:creationId xmlns:a16="http://schemas.microsoft.com/office/drawing/2014/main" id="{C0CF0046-0F8C-B3E9-3591-40674DB05B01}"/>
              </a:ext>
            </a:extLst>
          </p:cNvPr>
          <p:cNvSpPr txBox="1"/>
          <p:nvPr/>
        </p:nvSpPr>
        <p:spPr>
          <a:xfrm>
            <a:off x="381271" y="2020575"/>
            <a:ext cx="11043040" cy="646331"/>
          </a:xfrm>
          <a:prstGeom prst="rect">
            <a:avLst/>
          </a:prstGeom>
          <a:noFill/>
        </p:spPr>
        <p:txBody>
          <a:bodyPr wrap="square" rtlCol="0">
            <a:spAutoFit/>
          </a:bodyPr>
          <a:lstStyle/>
          <a:p>
            <a:r>
              <a:rPr lang="en-US" sz="3600" b="1" dirty="0">
                <a:solidFill>
                  <a:srgbClr val="444444"/>
                </a:solidFill>
                <a:latin typeface="PT Sans" panose="020B0503020203020204" pitchFamily="34" charset="0"/>
              </a:rPr>
              <a:t>Clean code is obvious for other programmers.</a:t>
            </a:r>
          </a:p>
        </p:txBody>
      </p:sp>
      <p:sp>
        <p:nvSpPr>
          <p:cNvPr id="7" name="TextBox 6">
            <a:extLst>
              <a:ext uri="{FF2B5EF4-FFF2-40B4-BE49-F238E27FC236}">
                <a16:creationId xmlns:a16="http://schemas.microsoft.com/office/drawing/2014/main" id="{04AE5B10-49FE-838E-A2ED-CA132AFE39B7}"/>
              </a:ext>
            </a:extLst>
          </p:cNvPr>
          <p:cNvSpPr txBox="1"/>
          <p:nvPr/>
        </p:nvSpPr>
        <p:spPr>
          <a:xfrm>
            <a:off x="381271" y="4912682"/>
            <a:ext cx="11043040" cy="646331"/>
          </a:xfrm>
          <a:prstGeom prst="rect">
            <a:avLst/>
          </a:prstGeom>
          <a:noFill/>
        </p:spPr>
        <p:txBody>
          <a:bodyPr wrap="square" rtlCol="0">
            <a:spAutoFit/>
          </a:bodyPr>
          <a:lstStyle/>
          <a:p>
            <a:r>
              <a:rPr lang="en-US" sz="3600" b="1" dirty="0">
                <a:solidFill>
                  <a:srgbClr val="444444"/>
                </a:solidFill>
                <a:latin typeface="PT Sans" panose="020B0503020203020204" pitchFamily="34" charset="0"/>
              </a:rPr>
              <a:t>Clean code passes all tests.</a:t>
            </a:r>
          </a:p>
        </p:txBody>
      </p:sp>
      <p:sp>
        <p:nvSpPr>
          <p:cNvPr id="8" name="TextBox 7">
            <a:extLst>
              <a:ext uri="{FF2B5EF4-FFF2-40B4-BE49-F238E27FC236}">
                <a16:creationId xmlns:a16="http://schemas.microsoft.com/office/drawing/2014/main" id="{F1DB237C-E710-44EB-5C55-A8738F29E948}"/>
              </a:ext>
            </a:extLst>
          </p:cNvPr>
          <p:cNvSpPr txBox="1"/>
          <p:nvPr/>
        </p:nvSpPr>
        <p:spPr>
          <a:xfrm>
            <a:off x="381271" y="5712570"/>
            <a:ext cx="11043040" cy="646331"/>
          </a:xfrm>
          <a:prstGeom prst="rect">
            <a:avLst/>
          </a:prstGeom>
          <a:noFill/>
        </p:spPr>
        <p:txBody>
          <a:bodyPr wrap="square" rtlCol="0">
            <a:spAutoFit/>
          </a:bodyPr>
          <a:lstStyle/>
          <a:p>
            <a:r>
              <a:rPr lang="en-US" sz="3600" b="1" dirty="0">
                <a:solidFill>
                  <a:srgbClr val="444444"/>
                </a:solidFill>
                <a:latin typeface="PT Sans" panose="020B0503020203020204" pitchFamily="34" charset="0"/>
              </a:rPr>
              <a:t>Clean code is easier and cheaper to maintain!</a:t>
            </a:r>
          </a:p>
        </p:txBody>
      </p:sp>
    </p:spTree>
    <p:extLst>
      <p:ext uri="{BB962C8B-B14F-4D97-AF65-F5344CB8AC3E}">
        <p14:creationId xmlns:p14="http://schemas.microsoft.com/office/powerpoint/2010/main" val="142695528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CE556-6236-9AA7-44E1-D1EE5D64B47F}"/>
              </a:ext>
            </a:extLst>
          </p:cNvPr>
          <p:cNvPicPr>
            <a:picLocks noChangeAspect="1"/>
          </p:cNvPicPr>
          <p:nvPr/>
        </p:nvPicPr>
        <p:blipFill>
          <a:blip r:embed="rId2"/>
          <a:stretch>
            <a:fillRect/>
          </a:stretch>
        </p:blipFill>
        <p:spPr>
          <a:xfrm>
            <a:off x="19690" y="626583"/>
            <a:ext cx="12152620" cy="5269720"/>
          </a:xfrm>
          <a:prstGeom prst="rect">
            <a:avLst/>
          </a:prstGeom>
        </p:spPr>
      </p:pic>
    </p:spTree>
    <p:extLst>
      <p:ext uri="{BB962C8B-B14F-4D97-AF65-F5344CB8AC3E}">
        <p14:creationId xmlns:p14="http://schemas.microsoft.com/office/powerpoint/2010/main" val="125905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06804C-E006-F6A2-1296-D624635195E2}"/>
              </a:ext>
            </a:extLst>
          </p:cNvPr>
          <p:cNvPicPr>
            <a:picLocks noChangeAspect="1"/>
          </p:cNvPicPr>
          <p:nvPr/>
        </p:nvPicPr>
        <p:blipFill>
          <a:blip r:embed="rId2"/>
          <a:stretch>
            <a:fillRect/>
          </a:stretch>
        </p:blipFill>
        <p:spPr>
          <a:xfrm>
            <a:off x="19690" y="626583"/>
            <a:ext cx="12152620" cy="5269720"/>
          </a:xfrm>
          <a:prstGeom prst="rect">
            <a:avLst/>
          </a:prstGeom>
        </p:spPr>
      </p:pic>
      <p:pic>
        <p:nvPicPr>
          <p:cNvPr id="10" name="Picture 9">
            <a:extLst>
              <a:ext uri="{FF2B5EF4-FFF2-40B4-BE49-F238E27FC236}">
                <a16:creationId xmlns:a16="http://schemas.microsoft.com/office/drawing/2014/main" id="{76F3D36F-3081-C895-CA9B-C6A21AB66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7193" y="4288971"/>
            <a:ext cx="2264229" cy="2264229"/>
          </a:xfrm>
          <a:prstGeom prst="rect">
            <a:avLst/>
          </a:prstGeom>
        </p:spPr>
      </p:pic>
    </p:spTree>
    <p:extLst>
      <p:ext uri="{BB962C8B-B14F-4D97-AF65-F5344CB8AC3E}">
        <p14:creationId xmlns:p14="http://schemas.microsoft.com/office/powerpoint/2010/main" val="4191196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1ADEFA-94EB-891B-E32E-0111E3327BE7}"/>
              </a:ext>
            </a:extLst>
          </p:cNvPr>
          <p:cNvPicPr>
            <a:picLocks noChangeAspect="1"/>
          </p:cNvPicPr>
          <p:nvPr/>
        </p:nvPicPr>
        <p:blipFill>
          <a:blip r:embed="rId2"/>
          <a:stretch>
            <a:fillRect/>
          </a:stretch>
        </p:blipFill>
        <p:spPr>
          <a:xfrm>
            <a:off x="0" y="0"/>
            <a:ext cx="8315325" cy="3952875"/>
          </a:xfrm>
          <a:prstGeom prst="rect">
            <a:avLst/>
          </a:prstGeom>
        </p:spPr>
      </p:pic>
      <p:pic>
        <p:nvPicPr>
          <p:cNvPr id="12" name="Picture 2" descr="Download Check Mark Tick Mark Check Royalty-Free Vector Graphic - Pixabay">
            <a:extLst>
              <a:ext uri="{FF2B5EF4-FFF2-40B4-BE49-F238E27FC236}">
                <a16:creationId xmlns:a16="http://schemas.microsoft.com/office/drawing/2014/main" id="{B30CC206-96C6-BAB3-87CA-E8A7A1BD8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343" y="1052114"/>
            <a:ext cx="2422555" cy="2376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C7E6577-3CCE-1049-2632-A5492FB1C5B0}"/>
              </a:ext>
            </a:extLst>
          </p:cNvPr>
          <p:cNvPicPr>
            <a:picLocks noChangeAspect="1"/>
          </p:cNvPicPr>
          <p:nvPr/>
        </p:nvPicPr>
        <p:blipFill>
          <a:blip r:embed="rId4"/>
          <a:stretch>
            <a:fillRect/>
          </a:stretch>
        </p:blipFill>
        <p:spPr>
          <a:xfrm>
            <a:off x="3636268" y="4007492"/>
            <a:ext cx="8555732" cy="2763283"/>
          </a:xfrm>
          <a:prstGeom prst="rect">
            <a:avLst/>
          </a:prstGeom>
        </p:spPr>
      </p:pic>
    </p:spTree>
    <p:extLst>
      <p:ext uri="{BB962C8B-B14F-4D97-AF65-F5344CB8AC3E}">
        <p14:creationId xmlns:p14="http://schemas.microsoft.com/office/powerpoint/2010/main" val="4185276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E3EE97-C4FD-9E09-179E-D99AFAFD3FC3}"/>
              </a:ext>
            </a:extLst>
          </p:cNvPr>
          <p:cNvSpPr txBox="1"/>
          <p:nvPr/>
        </p:nvSpPr>
        <p:spPr>
          <a:xfrm>
            <a:off x="424541" y="1228397"/>
            <a:ext cx="12866915" cy="4401205"/>
          </a:xfrm>
          <a:prstGeom prst="rect">
            <a:avLst/>
          </a:prstGeom>
          <a:noFill/>
        </p:spPr>
        <p:txBody>
          <a:bodyPr wrap="square">
            <a:spAutoFit/>
          </a:bodyPr>
          <a:lstStyle/>
          <a:p>
            <a:r>
              <a:rPr lang="en-US" sz="4000" dirty="0">
                <a:solidFill>
                  <a:schemeClr val="bg1"/>
                </a:solidFill>
                <a:latin typeface="Arial" panose="020B0604020202020204" pitchFamily="34" charset="0"/>
                <a:cs typeface="Arial" panose="020B0604020202020204" pitchFamily="34" charset="0"/>
              </a:rPr>
              <a:t>Refactoring improves the design of software.</a:t>
            </a:r>
          </a:p>
          <a:p>
            <a:endParaRPr lang="en-US" sz="4000" dirty="0">
              <a:solidFill>
                <a:schemeClr val="bg1"/>
              </a:solidFill>
              <a:latin typeface="Arial" panose="020B0604020202020204" pitchFamily="34" charset="0"/>
              <a:cs typeface="Arial" panose="020B0604020202020204" pitchFamily="34" charset="0"/>
            </a:endParaRPr>
          </a:p>
          <a:p>
            <a:r>
              <a:rPr lang="en-US" sz="4000" dirty="0">
                <a:solidFill>
                  <a:schemeClr val="bg1"/>
                </a:solidFill>
                <a:latin typeface="Arial" panose="020B0604020202020204" pitchFamily="34" charset="0"/>
                <a:cs typeface="Arial" panose="020B0604020202020204" pitchFamily="34" charset="0"/>
              </a:rPr>
              <a:t>Refactoring makes software easier to understand.</a:t>
            </a:r>
          </a:p>
          <a:p>
            <a:endParaRPr lang="en-US" sz="4000" dirty="0">
              <a:solidFill>
                <a:schemeClr val="bg1"/>
              </a:solidFill>
              <a:latin typeface="Arial" panose="020B0604020202020204" pitchFamily="34" charset="0"/>
              <a:cs typeface="Arial" panose="020B0604020202020204" pitchFamily="34" charset="0"/>
            </a:endParaRPr>
          </a:p>
          <a:p>
            <a:r>
              <a:rPr lang="en-US" sz="4000" dirty="0">
                <a:solidFill>
                  <a:schemeClr val="bg1"/>
                </a:solidFill>
                <a:latin typeface="Arial" panose="020B0604020202020204" pitchFamily="34" charset="0"/>
                <a:cs typeface="Arial" panose="020B0604020202020204" pitchFamily="34" charset="0"/>
              </a:rPr>
              <a:t>Refactoring helps us finding bugs in the program.</a:t>
            </a:r>
          </a:p>
          <a:p>
            <a:endParaRPr lang="en-US" sz="4000" dirty="0">
              <a:solidFill>
                <a:schemeClr val="bg1"/>
              </a:solidFill>
              <a:latin typeface="Arial" panose="020B0604020202020204" pitchFamily="34" charset="0"/>
              <a:cs typeface="Arial" panose="020B0604020202020204" pitchFamily="34" charset="0"/>
            </a:endParaRPr>
          </a:p>
          <a:p>
            <a:r>
              <a:rPr lang="en-US" sz="4000" dirty="0">
                <a:solidFill>
                  <a:schemeClr val="bg1"/>
                </a:solidFill>
                <a:latin typeface="Arial" panose="020B0604020202020204" pitchFamily="34" charset="0"/>
                <a:cs typeface="Arial" panose="020B0604020202020204" pitchFamily="34" charset="0"/>
              </a:rPr>
              <a:t>Refactoring helps us program faster.</a:t>
            </a:r>
          </a:p>
        </p:txBody>
      </p:sp>
    </p:spTree>
    <p:extLst>
      <p:ext uri="{BB962C8B-B14F-4D97-AF65-F5344CB8AC3E}">
        <p14:creationId xmlns:p14="http://schemas.microsoft.com/office/powerpoint/2010/main" val="2184188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 name="Rectangle 1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ristwatch face">
            <a:extLst>
              <a:ext uri="{FF2B5EF4-FFF2-40B4-BE49-F238E27FC236}">
                <a16:creationId xmlns:a16="http://schemas.microsoft.com/office/drawing/2014/main" id="{AED55BC4-BD51-406F-FB0A-106135C10DF3}"/>
              </a:ext>
            </a:extLst>
          </p:cNvPr>
          <p:cNvPicPr>
            <a:picLocks noChangeAspect="1"/>
          </p:cNvPicPr>
          <p:nvPr/>
        </p:nvPicPr>
        <p:blipFill rotWithShape="1">
          <a:blip r:embed="rId2"/>
          <a:srcRect t="730" b="1500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2" name="Rectangle 21">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B67EE-4E91-DB7A-9D05-970072F2DC34}"/>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r>
              <a:rPr lang="en-US" kern="1200" dirty="0">
                <a:solidFill>
                  <a:schemeClr val="tx1"/>
                </a:solidFill>
                <a:latin typeface="+mj-lt"/>
                <a:ea typeface="+mj-ea"/>
                <a:cs typeface="+mj-cs"/>
              </a:rPr>
              <a:t>10 Minutes Break</a:t>
            </a:r>
          </a:p>
        </p:txBody>
      </p:sp>
      <p:sp>
        <p:nvSpPr>
          <p:cNvPr id="24" name="Rectangle 23">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41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uck swimming in water&#10;&#10;Description automatically generated">
            <a:extLst>
              <a:ext uri="{FF2B5EF4-FFF2-40B4-BE49-F238E27FC236}">
                <a16:creationId xmlns:a16="http://schemas.microsoft.com/office/drawing/2014/main" id="{E983F5C5-30A5-D14A-8C84-F0F4515EF2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7928" y="581891"/>
            <a:ext cx="7652387" cy="5486617"/>
          </a:xfrm>
        </p:spPr>
      </p:pic>
    </p:spTree>
    <p:extLst>
      <p:ext uri="{BB962C8B-B14F-4D97-AF65-F5344CB8AC3E}">
        <p14:creationId xmlns:p14="http://schemas.microsoft.com/office/powerpoint/2010/main" val="1142137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64ED16-6B00-9129-7BB0-ECC593B1C5CE}"/>
              </a:ext>
            </a:extLst>
          </p:cNvPr>
          <p:cNvSpPr txBox="1"/>
          <p:nvPr/>
        </p:nvSpPr>
        <p:spPr>
          <a:xfrm>
            <a:off x="1295629" y="562567"/>
            <a:ext cx="9796914" cy="1200329"/>
          </a:xfrm>
          <a:prstGeom prst="rect">
            <a:avLst/>
          </a:prstGeom>
          <a:noFill/>
        </p:spPr>
        <p:txBody>
          <a:bodyPr wrap="square">
            <a:spAutoFit/>
          </a:bodyPr>
          <a:lstStyle/>
          <a:p>
            <a:pPr algn="ctr"/>
            <a:r>
              <a:rPr lang="en-US" sz="7200" b="1" i="0">
                <a:solidFill>
                  <a:srgbClr val="444444"/>
                </a:solidFill>
                <a:effectLst/>
                <a:latin typeface="PT Sans" panose="020B0503020203020204" pitchFamily="34" charset="0"/>
              </a:rPr>
              <a:t>recap</a:t>
            </a:r>
            <a:endParaRPr lang="en-US" sz="5400" b="1" i="0" dirty="0">
              <a:solidFill>
                <a:srgbClr val="444444"/>
              </a:solidFill>
              <a:effectLst/>
              <a:latin typeface="PT Sans" panose="020B0503020203020204" pitchFamily="34" charset="0"/>
            </a:endParaRPr>
          </a:p>
        </p:txBody>
      </p:sp>
      <p:sp>
        <p:nvSpPr>
          <p:cNvPr id="5" name="TextBox 4">
            <a:extLst>
              <a:ext uri="{FF2B5EF4-FFF2-40B4-BE49-F238E27FC236}">
                <a16:creationId xmlns:a16="http://schemas.microsoft.com/office/drawing/2014/main" id="{D4288EF9-6917-7544-9895-A6F94E6727C3}"/>
              </a:ext>
            </a:extLst>
          </p:cNvPr>
          <p:cNvSpPr txBox="1"/>
          <p:nvPr/>
        </p:nvSpPr>
        <p:spPr>
          <a:xfrm>
            <a:off x="697145" y="2785684"/>
            <a:ext cx="6508741" cy="1569660"/>
          </a:xfrm>
          <a:prstGeom prst="rect">
            <a:avLst/>
          </a:prstGeom>
          <a:noFill/>
        </p:spPr>
        <p:txBody>
          <a:bodyPr wrap="square">
            <a:spAutoFit/>
          </a:bodyPr>
          <a:lstStyle/>
          <a:p>
            <a:pPr algn="l"/>
            <a:r>
              <a:rPr lang="en-US" sz="9600" b="1" i="0" dirty="0">
                <a:solidFill>
                  <a:srgbClr val="444444"/>
                </a:solidFill>
                <a:effectLst/>
                <a:latin typeface="PT Sans" panose="020B0503020203020204" pitchFamily="34" charset="0"/>
              </a:rPr>
              <a:t>Code smells</a:t>
            </a:r>
          </a:p>
        </p:txBody>
      </p:sp>
      <p:pic>
        <p:nvPicPr>
          <p:cNvPr id="6" name="Picture Placeholder 19" descr="A person with his hand over his mouth&#10;&#10;Description automatically generated">
            <a:extLst>
              <a:ext uri="{FF2B5EF4-FFF2-40B4-BE49-F238E27FC236}">
                <a16:creationId xmlns:a16="http://schemas.microsoft.com/office/drawing/2014/main" id="{662C909C-59E4-FDF4-302A-991731200F85}"/>
              </a:ext>
            </a:extLst>
          </p:cNvPr>
          <p:cNvPicPr>
            <a:picLocks noChangeAspect="1"/>
          </p:cNvPicPr>
          <p:nvPr/>
        </p:nvPicPr>
        <p:blipFill rotWithShape="1">
          <a:blip r:embed="rId2">
            <a:extLst>
              <a:ext uri="{28A0092B-C50C-407E-A947-70E740481C1C}">
                <a14:useLocalDpi xmlns:a14="http://schemas.microsoft.com/office/drawing/2010/main" val="0"/>
              </a:ext>
            </a:extLst>
          </a:blip>
          <a:srcRect l="18011" t="3181" r="19209" b="1"/>
          <a:stretch/>
        </p:blipFill>
        <p:spPr>
          <a:xfrm>
            <a:off x="7657324" y="2158923"/>
            <a:ext cx="4174864" cy="4764370"/>
          </a:xfrm>
          <a:custGeom>
            <a:avLst/>
            <a:gdLst/>
            <a:ahLst/>
            <a:cxnLst/>
            <a:rect l="l" t="t" r="r" b="b"/>
            <a:pathLst>
              <a:path w="7203799" h="6030364">
                <a:moveTo>
                  <a:pt x="4122552" y="0"/>
                </a:moveTo>
                <a:cubicBezTo>
                  <a:pt x="4596210" y="0"/>
                  <a:pt x="5032147" y="81110"/>
                  <a:pt x="5418463" y="240852"/>
                </a:cubicBezTo>
                <a:cubicBezTo>
                  <a:pt x="5780509" y="390677"/>
                  <a:pt x="6098496" y="609358"/>
                  <a:pt x="6363612" y="890695"/>
                </a:cubicBezTo>
                <a:cubicBezTo>
                  <a:pt x="6905445" y="1465899"/>
                  <a:pt x="7203799" y="2283333"/>
                  <a:pt x="7203799" y="3192481"/>
                </a:cubicBezTo>
                <a:cubicBezTo>
                  <a:pt x="7203799" y="3555204"/>
                  <a:pt x="7088321" y="3846319"/>
                  <a:pt x="6829541" y="4136467"/>
                </a:cubicBezTo>
                <a:cubicBezTo>
                  <a:pt x="6558859" y="4439977"/>
                  <a:pt x="6152137" y="4719524"/>
                  <a:pt x="5721456" y="5015457"/>
                </a:cubicBezTo>
                <a:cubicBezTo>
                  <a:pt x="5641997" y="5069990"/>
                  <a:pt x="5559911" y="5126451"/>
                  <a:pt x="5477826" y="5183599"/>
                </a:cubicBezTo>
                <a:cubicBezTo>
                  <a:pt x="4743068" y="5695047"/>
                  <a:pt x="4206802" y="6030364"/>
                  <a:pt x="3475911" y="6030364"/>
                </a:cubicBezTo>
                <a:cubicBezTo>
                  <a:pt x="2362258" y="6030364"/>
                  <a:pt x="1573553" y="5618755"/>
                  <a:pt x="838794" y="4653974"/>
                </a:cubicBezTo>
                <a:cubicBezTo>
                  <a:pt x="742642" y="4527696"/>
                  <a:pt x="648651" y="4412849"/>
                  <a:pt x="557754" y="4301854"/>
                </a:cubicBezTo>
                <a:cubicBezTo>
                  <a:pt x="181022" y="3841635"/>
                  <a:pt x="0" y="3602300"/>
                  <a:pt x="0" y="3192481"/>
                </a:cubicBezTo>
                <a:cubicBezTo>
                  <a:pt x="0" y="2785556"/>
                  <a:pt x="113467" y="2383585"/>
                  <a:pt x="337003" y="1997729"/>
                </a:cubicBezTo>
                <a:cubicBezTo>
                  <a:pt x="555745" y="1620270"/>
                  <a:pt x="868475" y="1274763"/>
                  <a:pt x="1266386" y="971116"/>
                </a:cubicBezTo>
                <a:cubicBezTo>
                  <a:pt x="1657494" y="672565"/>
                  <a:pt x="2122028" y="426344"/>
                  <a:pt x="2610064" y="259166"/>
                </a:cubicBezTo>
                <a:cubicBezTo>
                  <a:pt x="3111238" y="87171"/>
                  <a:pt x="3620296" y="0"/>
                  <a:pt x="4122552" y="0"/>
                </a:cubicBezTo>
                <a:close/>
              </a:path>
            </a:pathLst>
          </a:custGeom>
        </p:spPr>
      </p:pic>
    </p:spTree>
    <p:extLst>
      <p:ext uri="{BB962C8B-B14F-4D97-AF65-F5344CB8AC3E}">
        <p14:creationId xmlns:p14="http://schemas.microsoft.com/office/powerpoint/2010/main" val="13867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BE74-5F0D-50EF-F0D0-B7D2C335D99D}"/>
              </a:ext>
            </a:extLst>
          </p:cNvPr>
          <p:cNvSpPr>
            <a:spLocks noGrp="1"/>
          </p:cNvSpPr>
          <p:nvPr>
            <p:ph type="title"/>
          </p:nvPr>
        </p:nvSpPr>
        <p:spPr>
          <a:xfrm>
            <a:off x="71252" y="2061626"/>
            <a:ext cx="3813464" cy="2119745"/>
          </a:xfrm>
        </p:spPr>
        <p:txBody>
          <a:bodyPr wrap="square" anchor="t">
            <a:normAutofit/>
          </a:bodyPr>
          <a:lstStyle/>
          <a:p>
            <a:pPr lvl="1" algn="ctr"/>
            <a:r>
              <a:rPr lang="en-US" sz="6000">
                <a:solidFill>
                  <a:schemeClr val="bg1"/>
                </a:solidFill>
              </a:rPr>
              <a:t>Change </a:t>
            </a:r>
            <a:br>
              <a:rPr lang="en-US" sz="6000">
                <a:solidFill>
                  <a:schemeClr val="bg1"/>
                </a:solidFill>
              </a:rPr>
            </a:br>
            <a:r>
              <a:rPr lang="en-US" sz="6000">
                <a:solidFill>
                  <a:schemeClr val="bg1"/>
                </a:solidFill>
              </a:rPr>
              <a:t>Preventers</a:t>
            </a:r>
          </a:p>
        </p:txBody>
      </p:sp>
      <p:pic>
        <p:nvPicPr>
          <p:cNvPr id="3" name="Picture Placeholder 12" descr="A close-up of a power pole&#10;&#10;Description automatically generated">
            <a:extLst>
              <a:ext uri="{FF2B5EF4-FFF2-40B4-BE49-F238E27FC236}">
                <a16:creationId xmlns:a16="http://schemas.microsoft.com/office/drawing/2014/main" id="{4BE142EF-6984-0A74-B04B-0BCC8D9A4A43}"/>
              </a:ext>
            </a:extLst>
          </p:cNvPr>
          <p:cNvPicPr>
            <a:picLocks noChangeAspect="1"/>
          </p:cNvPicPr>
          <p:nvPr/>
        </p:nvPicPr>
        <p:blipFill>
          <a:blip r:embed="rId3">
            <a:extLst>
              <a:ext uri="{28A0092B-C50C-407E-A947-70E740481C1C}">
                <a14:useLocalDpi xmlns:a14="http://schemas.microsoft.com/office/drawing/2010/main" val="0"/>
              </a:ext>
            </a:extLst>
          </a:blip>
          <a:srcRect t="859" b="859"/>
          <a:stretch>
            <a:fillRect/>
          </a:stretch>
        </p:blipFill>
        <p:spPr>
          <a:xfrm>
            <a:off x="4330840" y="1006596"/>
            <a:ext cx="7861161" cy="4881737"/>
          </a:xfrm>
          <a:prstGeom prst="rect">
            <a:avLst/>
          </a:prstGeom>
        </p:spPr>
      </p:pic>
    </p:spTree>
    <p:extLst>
      <p:ext uri="{BB962C8B-B14F-4D97-AF65-F5344CB8AC3E}">
        <p14:creationId xmlns:p14="http://schemas.microsoft.com/office/powerpoint/2010/main" val="233848192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DA33-8823-7CBF-37C2-20FF21766606}"/>
              </a:ext>
            </a:extLst>
          </p:cNvPr>
          <p:cNvSpPr>
            <a:spLocks noGrp="1"/>
          </p:cNvSpPr>
          <p:nvPr>
            <p:ph type="title"/>
          </p:nvPr>
        </p:nvSpPr>
        <p:spPr>
          <a:xfrm>
            <a:off x="549537" y="529397"/>
            <a:ext cx="11091600" cy="1332000"/>
          </a:xfrm>
        </p:spPr>
        <p:txBody>
          <a:bodyPr>
            <a:normAutofit fontScale="90000"/>
          </a:bodyPr>
          <a:lstStyle/>
          <a:p>
            <a:pPr algn="ctr"/>
            <a:r>
              <a:rPr lang="en-US" sz="5300">
                <a:solidFill>
                  <a:schemeClr val="bg1"/>
                </a:solidFill>
              </a:rPr>
              <a:t>Change Preventers</a:t>
            </a:r>
            <a:br>
              <a:rPr lang="en-US" sz="4800">
                <a:solidFill>
                  <a:schemeClr val="bg1"/>
                </a:solidFill>
              </a:rPr>
            </a:br>
            <a:endParaRPr lang="en-GB"/>
          </a:p>
        </p:txBody>
      </p:sp>
      <p:sp>
        <p:nvSpPr>
          <p:cNvPr id="3" name="Content Placeholder 2">
            <a:extLst>
              <a:ext uri="{FF2B5EF4-FFF2-40B4-BE49-F238E27FC236}">
                <a16:creationId xmlns:a16="http://schemas.microsoft.com/office/drawing/2014/main" id="{85EAEF62-2E52-DC55-9D5D-BA19F3F61CD0}"/>
              </a:ext>
            </a:extLst>
          </p:cNvPr>
          <p:cNvSpPr>
            <a:spLocks noGrp="1"/>
          </p:cNvSpPr>
          <p:nvPr>
            <p:ph idx="1"/>
          </p:nvPr>
        </p:nvSpPr>
        <p:spPr>
          <a:xfrm>
            <a:off x="550863" y="2242407"/>
            <a:ext cx="11090274" cy="3979625"/>
          </a:xfrm>
        </p:spPr>
        <p:txBody>
          <a:bodyPr/>
          <a:lstStyle/>
          <a:p>
            <a:pPr marL="0" indent="0">
              <a:buNone/>
            </a:pPr>
            <a:r>
              <a:rPr lang="en-US" sz="4200">
                <a:solidFill>
                  <a:schemeClr val="bg1">
                    <a:lumMod val="95000"/>
                    <a:lumOff val="5000"/>
                  </a:schemeClr>
                </a:solidFill>
              </a:rPr>
              <a:t>These </a:t>
            </a:r>
            <a:r>
              <a:rPr lang="en-US" sz="4200" u="sng">
                <a:solidFill>
                  <a:srgbClr val="00B050"/>
                </a:solidFill>
              </a:rPr>
              <a:t>smells</a:t>
            </a:r>
            <a:r>
              <a:rPr lang="en-US" sz="4200">
                <a:solidFill>
                  <a:schemeClr val="bg1">
                    <a:lumMod val="95000"/>
                    <a:lumOff val="5000"/>
                  </a:schemeClr>
                </a:solidFill>
              </a:rPr>
              <a:t> mean that if you need to change something in </a:t>
            </a:r>
            <a:r>
              <a:rPr lang="en-US" sz="4200" u="sng">
                <a:solidFill>
                  <a:srgbClr val="C00000"/>
                </a:solidFill>
              </a:rPr>
              <a:t>one</a:t>
            </a:r>
            <a:r>
              <a:rPr lang="en-US" sz="4200">
                <a:solidFill>
                  <a:schemeClr val="bg1">
                    <a:lumMod val="95000"/>
                    <a:lumOff val="5000"/>
                  </a:schemeClr>
                </a:solidFill>
              </a:rPr>
              <a:t> place in your code, you have to make </a:t>
            </a:r>
            <a:r>
              <a:rPr lang="en-US" sz="4200" u="sng">
                <a:solidFill>
                  <a:srgbClr val="C00000"/>
                </a:solidFill>
              </a:rPr>
              <a:t>many changes in other places too.</a:t>
            </a:r>
          </a:p>
          <a:p>
            <a:endParaRPr lang="en-GB"/>
          </a:p>
        </p:txBody>
      </p:sp>
      <p:pic>
        <p:nvPicPr>
          <p:cNvPr id="4" name="Picture 3" descr="A cartoon rocket with arms and legs holding a rope&#10;&#10;Description automatically generated">
            <a:extLst>
              <a:ext uri="{FF2B5EF4-FFF2-40B4-BE49-F238E27FC236}">
                <a16:creationId xmlns:a16="http://schemas.microsoft.com/office/drawing/2014/main" id="{131F302B-3DED-4D78-EB16-C331F3FA8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9041" y="3530486"/>
            <a:ext cx="1842959" cy="3225179"/>
          </a:xfrm>
          <a:prstGeom prst="rect">
            <a:avLst/>
          </a:prstGeom>
        </p:spPr>
      </p:pic>
      <p:sp>
        <p:nvSpPr>
          <p:cNvPr id="5" name="TextBox 4">
            <a:extLst>
              <a:ext uri="{FF2B5EF4-FFF2-40B4-BE49-F238E27FC236}">
                <a16:creationId xmlns:a16="http://schemas.microsoft.com/office/drawing/2014/main" id="{D32374B0-484C-40A8-EB44-D8EA919C8127}"/>
              </a:ext>
            </a:extLst>
          </p:cNvPr>
          <p:cNvSpPr txBox="1"/>
          <p:nvPr/>
        </p:nvSpPr>
        <p:spPr>
          <a:xfrm>
            <a:off x="3327289" y="1195397"/>
            <a:ext cx="5536096" cy="769441"/>
          </a:xfrm>
          <a:prstGeom prst="rect">
            <a:avLst/>
          </a:prstGeom>
          <a:noFill/>
        </p:spPr>
        <p:txBody>
          <a:bodyPr wrap="square" rtlCol="0">
            <a:spAutoFit/>
          </a:bodyPr>
          <a:lstStyle/>
          <a:p>
            <a:pPr algn="ctr"/>
            <a:r>
              <a:rPr lang="en-US" sz="4400">
                <a:solidFill>
                  <a:schemeClr val="bg1"/>
                </a:solidFill>
              </a:rPr>
              <a:t>(</a:t>
            </a:r>
            <a:r>
              <a:rPr lang="en-US" sz="4400" b="1">
                <a:solidFill>
                  <a:schemeClr val="bg1"/>
                </a:solidFill>
                <a:latin typeface="Calibri" panose="020F0502020204030204" pitchFamily="34" charset="0"/>
                <a:cs typeface="Calibri" panose="020F0502020204030204" pitchFamily="34" charset="0"/>
              </a:rPr>
              <a:t>Preventers</a:t>
            </a:r>
            <a:r>
              <a:rPr lang="ar-EG" sz="4400" b="1">
                <a:solidFill>
                  <a:schemeClr val="bg1"/>
                </a:solidFill>
              </a:rPr>
              <a:t> </a:t>
            </a:r>
            <a:r>
              <a:rPr lang="ar-EG" sz="4400" b="1">
                <a:solidFill>
                  <a:schemeClr val="accent3">
                    <a:lumMod val="50000"/>
                  </a:schemeClr>
                </a:solidFill>
              </a:rPr>
              <a:t>الْمَوَانِع </a:t>
            </a:r>
            <a:r>
              <a:rPr lang="ar-EG" sz="4400">
                <a:solidFill>
                  <a:schemeClr val="accent3">
                    <a:lumMod val="50000"/>
                  </a:schemeClr>
                </a:solidFill>
              </a:rPr>
              <a:t>.</a:t>
            </a:r>
            <a:r>
              <a:rPr lang="en-US" sz="4400">
                <a:solidFill>
                  <a:schemeClr val="bg1"/>
                </a:solidFill>
              </a:rPr>
              <a:t>)</a:t>
            </a:r>
            <a:endParaRPr lang="en-GB" sz="4400"/>
          </a:p>
        </p:txBody>
      </p:sp>
    </p:spTree>
    <p:extLst>
      <p:ext uri="{BB962C8B-B14F-4D97-AF65-F5344CB8AC3E}">
        <p14:creationId xmlns:p14="http://schemas.microsoft.com/office/powerpoint/2010/main" val="30864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53E1069A-2241-850A-740C-28BA40695B92}"/>
              </a:ext>
            </a:extLst>
          </p:cNvPr>
          <p:cNvSpPr/>
          <p:nvPr/>
        </p:nvSpPr>
        <p:spPr>
          <a:xfrm>
            <a:off x="1436914" y="-40194"/>
            <a:ext cx="9184194" cy="6621864"/>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95A82BC-AF2E-3EF2-A52F-EC413CFD2C46}"/>
              </a:ext>
            </a:extLst>
          </p:cNvPr>
          <p:cNvSpPr/>
          <p:nvPr/>
        </p:nvSpPr>
        <p:spPr>
          <a:xfrm>
            <a:off x="2341266" y="1668027"/>
            <a:ext cx="3848518" cy="3195375"/>
          </a:xfrm>
          <a:prstGeom prst="ellipse">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F779B9B-FD33-5D69-75B9-34BE05BD856C}"/>
              </a:ext>
            </a:extLst>
          </p:cNvPr>
          <p:cNvSpPr/>
          <p:nvPr/>
        </p:nvSpPr>
        <p:spPr>
          <a:xfrm>
            <a:off x="7273333" y="1066800"/>
            <a:ext cx="1961102" cy="1656303"/>
          </a:xfrm>
          <a:prstGeom prst="ellipse">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E04B0D-5694-8D91-E668-A3C5DC85C744}"/>
              </a:ext>
            </a:extLst>
          </p:cNvPr>
          <p:cNvSpPr/>
          <p:nvPr/>
        </p:nvSpPr>
        <p:spPr>
          <a:xfrm>
            <a:off x="7273333" y="3429000"/>
            <a:ext cx="1961102" cy="1656303"/>
          </a:xfrm>
          <a:prstGeom prst="ellipse">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F6FDE5-B3BA-1B27-A1B3-AA7140E7B8A4}"/>
              </a:ext>
            </a:extLst>
          </p:cNvPr>
          <p:cNvSpPr txBox="1"/>
          <p:nvPr/>
        </p:nvSpPr>
        <p:spPr>
          <a:xfrm>
            <a:off x="2622620" y="2451798"/>
            <a:ext cx="3346101" cy="2585323"/>
          </a:xfrm>
          <a:prstGeom prst="rect">
            <a:avLst/>
          </a:prstGeom>
          <a:noFill/>
        </p:spPr>
        <p:txBody>
          <a:bodyPr wrap="square" rtlCol="0">
            <a:spAutoFit/>
          </a:bodyPr>
          <a:lstStyle/>
          <a:p>
            <a:r>
              <a:rPr lang="en-US" sz="5400">
                <a:solidFill>
                  <a:schemeClr val="bg1"/>
                </a:solidFill>
              </a:rPr>
              <a:t>Divergent Change</a:t>
            </a:r>
          </a:p>
          <a:p>
            <a:endParaRPr lang="en-US" sz="5400"/>
          </a:p>
        </p:txBody>
      </p:sp>
      <p:pic>
        <p:nvPicPr>
          <p:cNvPr id="15" name="Graphic 14" descr="Question Mark with solid fill">
            <a:extLst>
              <a:ext uri="{FF2B5EF4-FFF2-40B4-BE49-F238E27FC236}">
                <a16:creationId xmlns:a16="http://schemas.microsoft.com/office/drawing/2014/main" id="{388B4A60-5945-43DD-CD49-5340DB8C77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0975" y="1185243"/>
            <a:ext cx="1385818" cy="1414392"/>
          </a:xfrm>
          <a:prstGeom prst="rect">
            <a:avLst/>
          </a:prstGeom>
        </p:spPr>
      </p:pic>
      <p:pic>
        <p:nvPicPr>
          <p:cNvPr id="16" name="Graphic 15" descr="Question Mark with solid fill">
            <a:extLst>
              <a:ext uri="{FF2B5EF4-FFF2-40B4-BE49-F238E27FC236}">
                <a16:creationId xmlns:a16="http://schemas.microsoft.com/office/drawing/2014/main" id="{32DBDF23-B471-A4AB-1773-496C36953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0975" y="3549955"/>
            <a:ext cx="1385818" cy="1414392"/>
          </a:xfrm>
          <a:prstGeom prst="rect">
            <a:avLst/>
          </a:prstGeom>
        </p:spPr>
      </p:pic>
    </p:spTree>
    <p:extLst>
      <p:ext uri="{BB962C8B-B14F-4D97-AF65-F5344CB8AC3E}">
        <p14:creationId xmlns:p14="http://schemas.microsoft.com/office/powerpoint/2010/main" val="252193392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249692-55F2-4079-D4A7-73C9097EB7AC}"/>
              </a:ext>
            </a:extLst>
          </p:cNvPr>
          <p:cNvSpPr txBox="1"/>
          <p:nvPr/>
        </p:nvSpPr>
        <p:spPr>
          <a:xfrm>
            <a:off x="4722725" y="268979"/>
            <a:ext cx="7069881" cy="6370975"/>
          </a:xfrm>
          <a:prstGeom prst="rect">
            <a:avLst/>
          </a:prstGeom>
          <a:noFill/>
        </p:spPr>
        <p:txBody>
          <a:bodyPr wrap="square">
            <a:spAutoFit/>
          </a:bodyPr>
          <a:lstStyle/>
          <a:p>
            <a:r>
              <a:rPr lang="en-US" sz="2400" b="1" i="0" dirty="0">
                <a:solidFill>
                  <a:srgbClr val="1C1D1C"/>
                </a:solidFill>
                <a:effectLst/>
                <a:latin typeface="PT Sans" panose="020B0503020203020204" pitchFamily="34" charset="0"/>
              </a:rPr>
              <a:t>Choose Descriptive / Unambiguous Names</a:t>
            </a:r>
          </a:p>
          <a:p>
            <a:r>
              <a:rPr lang="en-US" sz="2400" b="1" i="0" dirty="0">
                <a:solidFill>
                  <a:srgbClr val="1C1D1C"/>
                </a:solidFill>
                <a:effectLst/>
                <a:latin typeface="PT Sans" panose="020B0503020203020204" pitchFamily="34" charset="0"/>
              </a:rPr>
              <a:t> </a:t>
            </a:r>
            <a:endParaRPr lang="en-US" sz="2400" dirty="0">
              <a:solidFill>
                <a:srgbClr val="1C1D1C"/>
              </a:solidFill>
              <a:latin typeface="PT Sans" panose="020B0503020203020204" pitchFamily="34" charset="0"/>
            </a:endParaRPr>
          </a:p>
          <a:p>
            <a:r>
              <a:rPr lang="en-US" sz="2400" b="1" i="0" dirty="0">
                <a:solidFill>
                  <a:srgbClr val="1C1D1C"/>
                </a:solidFill>
                <a:effectLst/>
                <a:latin typeface="PT Sans" panose="020B0503020203020204" pitchFamily="34" charset="0"/>
              </a:rPr>
              <a:t>Choose Names at Appropriate Level of Abstraction</a:t>
            </a:r>
          </a:p>
          <a:p>
            <a:endParaRPr lang="en-US" sz="2400" b="1" dirty="0">
              <a:solidFill>
                <a:srgbClr val="1C1D1C"/>
              </a:solidFill>
              <a:latin typeface="PT Sans" panose="020B0503020203020204" pitchFamily="34" charset="0"/>
            </a:endParaRPr>
          </a:p>
          <a:p>
            <a:r>
              <a:rPr lang="en-US" sz="2400" b="1" i="0" dirty="0">
                <a:solidFill>
                  <a:srgbClr val="1C1D1C"/>
                </a:solidFill>
                <a:effectLst/>
                <a:latin typeface="PT Sans" panose="020B0503020203020204" pitchFamily="34" charset="0"/>
              </a:rPr>
              <a:t>Name Interfaces After Functionality They Abstract</a:t>
            </a:r>
          </a:p>
          <a:p>
            <a:endParaRPr lang="en-US" sz="2400" b="1" dirty="0">
              <a:solidFill>
                <a:srgbClr val="1C1D1C"/>
              </a:solidFill>
              <a:latin typeface="PT Sans" panose="020B0503020203020204" pitchFamily="34" charset="0"/>
            </a:endParaRPr>
          </a:p>
          <a:p>
            <a:r>
              <a:rPr lang="en-US" sz="2400" b="1" i="0" dirty="0">
                <a:solidFill>
                  <a:srgbClr val="1C1D1C"/>
                </a:solidFill>
                <a:effectLst/>
                <a:latin typeface="PT Sans" panose="020B0503020203020204" pitchFamily="34" charset="0"/>
              </a:rPr>
              <a:t>Name Classes After How They Implement Interfaces </a:t>
            </a:r>
            <a:r>
              <a:rPr lang="en-US" sz="2400" b="0" i="0" dirty="0">
                <a:solidFill>
                  <a:srgbClr val="1C1D1C"/>
                </a:solidFill>
                <a:effectLst/>
                <a:latin typeface="PT Sans" panose="020B0503020203020204" pitchFamily="34" charset="0"/>
              </a:rPr>
              <a:t> </a:t>
            </a:r>
          </a:p>
          <a:p>
            <a:endParaRPr lang="en-US" sz="2400" dirty="0">
              <a:solidFill>
                <a:srgbClr val="1C1D1C"/>
              </a:solidFill>
              <a:latin typeface="PT Sans" panose="020B0503020203020204" pitchFamily="34" charset="0"/>
            </a:endParaRPr>
          </a:p>
          <a:p>
            <a:r>
              <a:rPr lang="en-US" sz="2400" b="1" i="0" dirty="0">
                <a:solidFill>
                  <a:srgbClr val="1C1D1C"/>
                </a:solidFill>
                <a:effectLst/>
                <a:latin typeface="PT Sans" panose="020B0503020203020204" pitchFamily="34" charset="0"/>
              </a:rPr>
              <a:t>Name Methods After What They Do </a:t>
            </a:r>
          </a:p>
          <a:p>
            <a:endParaRPr lang="en-US" sz="2400" b="1" i="0" dirty="0">
              <a:solidFill>
                <a:srgbClr val="1C1D1C"/>
              </a:solidFill>
              <a:effectLst/>
              <a:latin typeface="PT Sans" panose="020B0503020203020204" pitchFamily="34" charset="0"/>
            </a:endParaRPr>
          </a:p>
          <a:p>
            <a:r>
              <a:rPr lang="en-US" sz="2400" b="1" i="0" dirty="0">
                <a:solidFill>
                  <a:srgbClr val="1C1D1C"/>
                </a:solidFill>
                <a:effectLst/>
                <a:latin typeface="PT Sans" panose="020B0503020203020204" pitchFamily="34" charset="0"/>
              </a:rPr>
              <a:t>Use Long Names for Long Scopes </a:t>
            </a:r>
          </a:p>
          <a:p>
            <a:endParaRPr lang="en-US" sz="2400" b="1" i="0" dirty="0">
              <a:solidFill>
                <a:srgbClr val="1C1D1C"/>
              </a:solidFill>
              <a:effectLst/>
              <a:latin typeface="PT Sans" panose="020B0503020203020204" pitchFamily="34" charset="0"/>
            </a:endParaRPr>
          </a:p>
          <a:p>
            <a:r>
              <a:rPr lang="en-US" sz="2400" b="1" i="0" dirty="0">
                <a:solidFill>
                  <a:srgbClr val="1C1D1C"/>
                </a:solidFill>
                <a:effectLst/>
                <a:latin typeface="PT Sans" panose="020B0503020203020204" pitchFamily="34" charset="0"/>
              </a:rPr>
              <a:t>Names Describe Side Effects </a:t>
            </a:r>
          </a:p>
          <a:p>
            <a:endParaRPr lang="en-US" sz="2400" b="1" i="0" dirty="0">
              <a:solidFill>
                <a:srgbClr val="1C1D1C"/>
              </a:solidFill>
              <a:effectLst/>
              <a:latin typeface="PT Sans" panose="020B0503020203020204" pitchFamily="34" charset="0"/>
            </a:endParaRPr>
          </a:p>
          <a:p>
            <a:r>
              <a:rPr lang="en-US" sz="2400" b="1" i="0" dirty="0">
                <a:solidFill>
                  <a:srgbClr val="1C1D1C"/>
                </a:solidFill>
                <a:effectLst/>
                <a:latin typeface="PT Sans" panose="020B0503020203020204" pitchFamily="34" charset="0"/>
              </a:rPr>
              <a:t>Standard Nomenclature Where Possible </a:t>
            </a:r>
          </a:p>
          <a:p>
            <a:endParaRPr lang="en-US" sz="2400" b="1" i="0" dirty="0">
              <a:solidFill>
                <a:srgbClr val="1C1D1C"/>
              </a:solidFill>
              <a:effectLst/>
              <a:latin typeface="PT Sans" panose="020B0503020203020204" pitchFamily="34" charset="0"/>
            </a:endParaRPr>
          </a:p>
          <a:p>
            <a:r>
              <a:rPr lang="en-US" sz="2400" b="1" i="0" dirty="0">
                <a:solidFill>
                  <a:srgbClr val="1C1D1C"/>
                </a:solidFill>
                <a:effectLst/>
                <a:latin typeface="PT Sans" panose="020B0503020203020204" pitchFamily="34" charset="0"/>
              </a:rPr>
              <a:t>Encodings in Names </a:t>
            </a:r>
          </a:p>
        </p:txBody>
      </p:sp>
      <p:sp>
        <p:nvSpPr>
          <p:cNvPr id="2" name="Title 1">
            <a:extLst>
              <a:ext uri="{FF2B5EF4-FFF2-40B4-BE49-F238E27FC236}">
                <a16:creationId xmlns:a16="http://schemas.microsoft.com/office/drawing/2014/main" id="{DB56CD82-7943-3965-8667-BC4212BFABDF}"/>
              </a:ext>
            </a:extLst>
          </p:cNvPr>
          <p:cNvSpPr>
            <a:spLocks noGrp="1"/>
          </p:cNvSpPr>
          <p:nvPr>
            <p:ph type="title"/>
          </p:nvPr>
        </p:nvSpPr>
        <p:spPr>
          <a:xfrm>
            <a:off x="272794" y="2762471"/>
            <a:ext cx="3625967" cy="1333057"/>
          </a:xfrm>
        </p:spPr>
        <p:txBody>
          <a:bodyPr wrap="square" anchor="t">
            <a:normAutofit/>
          </a:bodyPr>
          <a:lstStyle/>
          <a:p>
            <a:pPr algn="ctr"/>
            <a:r>
              <a:rPr lang="en-US" dirty="0">
                <a:solidFill>
                  <a:schemeClr val="bg1"/>
                </a:solidFill>
              </a:rPr>
              <a:t>Naming</a:t>
            </a:r>
          </a:p>
        </p:txBody>
      </p:sp>
    </p:spTree>
    <p:extLst>
      <p:ext uri="{BB962C8B-B14F-4D97-AF65-F5344CB8AC3E}">
        <p14:creationId xmlns:p14="http://schemas.microsoft.com/office/powerpoint/2010/main" val="230307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 calcmode="lin" valueType="num">
                                      <p:cBhvr additive="base">
                                        <p:cTn id="3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 calcmode="lin" valueType="num">
                                      <p:cBhvr additive="base">
                                        <p:cTn id="43"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anim calcmode="lin" valueType="num">
                                      <p:cBhvr additive="base">
                                        <p:cTn id="49"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anim calcmode="lin" valueType="num">
                                      <p:cBhvr additive="base">
                                        <p:cTn id="55"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16" end="16"/>
                                            </p:txEl>
                                          </p:spTgt>
                                        </p:tgtEl>
                                        <p:attrNameLst>
                                          <p:attrName>style.visibility</p:attrName>
                                        </p:attrNameLst>
                                      </p:cBhvr>
                                      <p:to>
                                        <p:strVal val="visible"/>
                                      </p:to>
                                    </p:set>
                                    <p:anim calcmode="lin" valueType="num">
                                      <p:cBhvr additive="base">
                                        <p:cTn id="61" dur="500" fill="hold"/>
                                        <p:tgtEl>
                                          <p:spTgt spid="5">
                                            <p:txEl>
                                              <p:pRg st="16" end="1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BE74-5F0D-50EF-F0D0-B7D2C335D99D}"/>
              </a:ext>
            </a:extLst>
          </p:cNvPr>
          <p:cNvSpPr>
            <a:spLocks noGrp="1"/>
          </p:cNvSpPr>
          <p:nvPr>
            <p:ph type="title"/>
          </p:nvPr>
        </p:nvSpPr>
        <p:spPr>
          <a:xfrm>
            <a:off x="71252" y="2061626"/>
            <a:ext cx="3813464" cy="2119745"/>
          </a:xfrm>
        </p:spPr>
        <p:txBody>
          <a:bodyPr wrap="square" anchor="t">
            <a:normAutofit/>
          </a:bodyPr>
          <a:lstStyle/>
          <a:p>
            <a:pPr lvl="1" algn="ctr"/>
            <a:r>
              <a:rPr lang="en-US" sz="6000">
                <a:solidFill>
                  <a:schemeClr val="bg1"/>
                </a:solidFill>
              </a:rPr>
              <a:t>Divergent </a:t>
            </a:r>
            <a:br>
              <a:rPr lang="en-US" sz="6000">
                <a:solidFill>
                  <a:schemeClr val="bg1"/>
                </a:solidFill>
              </a:rPr>
            </a:br>
            <a:r>
              <a:rPr lang="en-US" sz="6000">
                <a:solidFill>
                  <a:schemeClr val="bg1"/>
                </a:solidFill>
              </a:rPr>
              <a:t>change</a:t>
            </a:r>
          </a:p>
        </p:txBody>
      </p:sp>
      <p:pic>
        <p:nvPicPr>
          <p:cNvPr id="3" name="Picture Placeholder 12" descr="A close-up of a power pole&#10;&#10;Description automatically generated">
            <a:extLst>
              <a:ext uri="{FF2B5EF4-FFF2-40B4-BE49-F238E27FC236}">
                <a16:creationId xmlns:a16="http://schemas.microsoft.com/office/drawing/2014/main" id="{4BE142EF-6984-0A74-B04B-0BCC8D9A4A43}"/>
              </a:ext>
            </a:extLst>
          </p:cNvPr>
          <p:cNvPicPr>
            <a:picLocks noChangeAspect="1"/>
          </p:cNvPicPr>
          <p:nvPr/>
        </p:nvPicPr>
        <p:blipFill>
          <a:blip r:embed="rId3">
            <a:extLst>
              <a:ext uri="{28A0092B-C50C-407E-A947-70E740481C1C}">
                <a14:useLocalDpi xmlns:a14="http://schemas.microsoft.com/office/drawing/2010/main" val="0"/>
              </a:ext>
            </a:extLst>
          </a:blip>
          <a:srcRect t="859" b="859"/>
          <a:stretch>
            <a:fillRect/>
          </a:stretch>
        </p:blipFill>
        <p:spPr>
          <a:xfrm>
            <a:off x="4330840" y="1006596"/>
            <a:ext cx="7861161" cy="4881737"/>
          </a:xfrm>
          <a:prstGeom prst="rect">
            <a:avLst/>
          </a:prstGeom>
        </p:spPr>
      </p:pic>
    </p:spTree>
    <p:extLst>
      <p:ext uri="{BB962C8B-B14F-4D97-AF65-F5344CB8AC3E}">
        <p14:creationId xmlns:p14="http://schemas.microsoft.com/office/powerpoint/2010/main" val="168462460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29897-3AFC-F0B0-20D1-64110E6B4332}"/>
              </a:ext>
            </a:extLst>
          </p:cNvPr>
          <p:cNvSpPr>
            <a:spLocks noGrp="1"/>
          </p:cNvSpPr>
          <p:nvPr>
            <p:ph type="title"/>
          </p:nvPr>
        </p:nvSpPr>
        <p:spPr/>
        <p:txBody>
          <a:bodyPr>
            <a:normAutofit/>
          </a:bodyPr>
          <a:lstStyle/>
          <a:p>
            <a:pPr algn="ctr"/>
            <a:r>
              <a:rPr lang="en-US">
                <a:solidFill>
                  <a:schemeClr val="bg1"/>
                </a:solidFill>
              </a:rPr>
              <a:t>Divergent Change </a:t>
            </a:r>
            <a:endParaRPr lang="en-GB"/>
          </a:p>
        </p:txBody>
      </p:sp>
      <p:sp>
        <p:nvSpPr>
          <p:cNvPr id="3" name="Content Placeholder 2">
            <a:extLst>
              <a:ext uri="{FF2B5EF4-FFF2-40B4-BE49-F238E27FC236}">
                <a16:creationId xmlns:a16="http://schemas.microsoft.com/office/drawing/2014/main" id="{E7A5D154-5C10-3376-A5C5-34893AF25DED}"/>
              </a:ext>
            </a:extLst>
          </p:cNvPr>
          <p:cNvSpPr>
            <a:spLocks noGrp="1"/>
          </p:cNvSpPr>
          <p:nvPr>
            <p:ph idx="1"/>
          </p:nvPr>
        </p:nvSpPr>
        <p:spPr>
          <a:xfrm>
            <a:off x="550864" y="1881275"/>
            <a:ext cx="11090274" cy="3979625"/>
          </a:xfrm>
        </p:spPr>
        <p:txBody>
          <a:bodyPr/>
          <a:lstStyle/>
          <a:p>
            <a:pPr marL="0" indent="0" algn="ctr">
              <a:buNone/>
            </a:pPr>
            <a:br>
              <a:rPr lang="en-US" sz="7200" b="1">
                <a:solidFill>
                  <a:schemeClr val="bg1"/>
                </a:solidFill>
              </a:rPr>
            </a:br>
            <a:r>
              <a:rPr lang="en-US" sz="7200" b="1">
                <a:solidFill>
                  <a:schemeClr val="bg1"/>
                </a:solidFill>
                <a:latin typeface="Calibri" panose="020F0502020204030204" pitchFamily="34" charset="0"/>
                <a:cs typeface="Calibri" panose="020F0502020204030204" pitchFamily="34" charset="0"/>
              </a:rPr>
              <a:t>Divergent</a:t>
            </a:r>
            <a:r>
              <a:rPr lang="ar-EG" sz="7200" b="1">
                <a:solidFill>
                  <a:schemeClr val="bg1"/>
                </a:solidFill>
              </a:rPr>
              <a:t> </a:t>
            </a:r>
            <a:r>
              <a:rPr lang="ar-EG" sz="7200" b="1">
                <a:solidFill>
                  <a:schemeClr val="accent3">
                    <a:lumMod val="50000"/>
                  </a:schemeClr>
                </a:solidFill>
              </a:rPr>
              <a:t>مُتَشَعِّبٌ .</a:t>
            </a:r>
          </a:p>
          <a:p>
            <a:endParaRPr lang="en-GB"/>
          </a:p>
        </p:txBody>
      </p:sp>
      <p:pic>
        <p:nvPicPr>
          <p:cNvPr id="4" name="Picture 3" descr="A cartoon rocket with arms and legs holding a rope&#10;&#10;Description automatically generated">
            <a:extLst>
              <a:ext uri="{FF2B5EF4-FFF2-40B4-BE49-F238E27FC236}">
                <a16:creationId xmlns:a16="http://schemas.microsoft.com/office/drawing/2014/main" id="{9EE22BB0-2BB9-E795-A9DB-68764C90A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4719" y="2487755"/>
            <a:ext cx="2497282" cy="4370245"/>
          </a:xfrm>
          <a:prstGeom prst="rect">
            <a:avLst/>
          </a:prstGeom>
        </p:spPr>
      </p:pic>
    </p:spTree>
    <p:extLst>
      <p:ext uri="{BB962C8B-B14F-4D97-AF65-F5344CB8AC3E}">
        <p14:creationId xmlns:p14="http://schemas.microsoft.com/office/powerpoint/2010/main" val="372167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city&#10;&#10;Description automatically generated">
            <a:extLst>
              <a:ext uri="{FF2B5EF4-FFF2-40B4-BE49-F238E27FC236}">
                <a16:creationId xmlns:a16="http://schemas.microsoft.com/office/drawing/2014/main" id="{37C3AB52-7D49-5518-8B29-A438A5AFC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 name="TextBox 3">
            <a:extLst>
              <a:ext uri="{FF2B5EF4-FFF2-40B4-BE49-F238E27FC236}">
                <a16:creationId xmlns:a16="http://schemas.microsoft.com/office/drawing/2014/main" id="{D667B67B-A6E1-7F3B-73A1-BB7F9AFC9DB3}"/>
              </a:ext>
            </a:extLst>
          </p:cNvPr>
          <p:cNvSpPr txBox="1"/>
          <p:nvPr/>
        </p:nvSpPr>
        <p:spPr>
          <a:xfrm>
            <a:off x="249414" y="-425415"/>
            <a:ext cx="3565524" cy="3034657"/>
          </a:xfrm>
          <a:prstGeom prst="rect">
            <a:avLst/>
          </a:prstGeom>
        </p:spPr>
        <p:txBody>
          <a:bodyPr vert="horz" wrap="square" lIns="0" tIns="0" rIns="0" bIns="0" rtlCol="0" anchor="b" anchorCtr="0">
            <a:normAutofit/>
          </a:bodyPr>
          <a:lstStyle/>
          <a:p>
            <a:pPr>
              <a:spcBef>
                <a:spcPct val="0"/>
              </a:spcBef>
              <a:spcAft>
                <a:spcPts val="600"/>
              </a:spcAft>
            </a:pPr>
            <a:r>
              <a:rPr lang="en-US" sz="6600" b="1" dirty="0">
                <a:solidFill>
                  <a:srgbClr val="FF0000"/>
                </a:solidFill>
                <a:latin typeface="+mj-lt"/>
                <a:ea typeface="+mj-ea"/>
                <a:cs typeface="+mj-cs"/>
              </a:rPr>
              <a:t>Marvel</a:t>
            </a:r>
          </a:p>
        </p:txBody>
      </p:sp>
    </p:spTree>
    <p:extLst>
      <p:ext uri="{BB962C8B-B14F-4D97-AF65-F5344CB8AC3E}">
        <p14:creationId xmlns:p14="http://schemas.microsoft.com/office/powerpoint/2010/main" val="295814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red garment&#10;&#10;Description automatically generated">
            <a:extLst>
              <a:ext uri="{FF2B5EF4-FFF2-40B4-BE49-F238E27FC236}">
                <a16:creationId xmlns:a16="http://schemas.microsoft.com/office/drawing/2014/main" id="{3F41C41F-A42A-8E11-5DF7-D099EE03765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TextBox 10">
            <a:extLst>
              <a:ext uri="{FF2B5EF4-FFF2-40B4-BE49-F238E27FC236}">
                <a16:creationId xmlns:a16="http://schemas.microsoft.com/office/drawing/2014/main" id="{1170BF22-38B3-6B50-8B7D-85D61F0D6B00}"/>
              </a:ext>
            </a:extLst>
          </p:cNvPr>
          <p:cNvSpPr txBox="1"/>
          <p:nvPr/>
        </p:nvSpPr>
        <p:spPr>
          <a:xfrm>
            <a:off x="8075613" y="549275"/>
            <a:ext cx="3565524" cy="2887174"/>
          </a:xfrm>
          <a:prstGeom prst="rect">
            <a:avLst/>
          </a:prstGeom>
        </p:spPr>
        <p:txBody>
          <a:bodyPr vert="horz" wrap="square" lIns="0" tIns="0" rIns="0" bIns="0" rtlCol="0" anchor="b" anchorCtr="0">
            <a:normAutofit/>
          </a:bodyPr>
          <a:lstStyle/>
          <a:p>
            <a:pPr>
              <a:spcBef>
                <a:spcPct val="0"/>
              </a:spcBef>
              <a:spcAft>
                <a:spcPts val="600"/>
              </a:spcAft>
            </a:pPr>
            <a:r>
              <a:rPr lang="en-US" sz="4800" kern="1200">
                <a:solidFill>
                  <a:schemeClr val="tx1"/>
                </a:solidFill>
                <a:latin typeface="+mj-lt"/>
                <a:ea typeface="+mj-ea"/>
                <a:cs typeface="+mj-cs"/>
              </a:rPr>
              <a:t>Our hero today</a:t>
            </a:r>
          </a:p>
          <a:p>
            <a:pPr>
              <a:spcBef>
                <a:spcPct val="0"/>
              </a:spcBef>
              <a:spcAft>
                <a:spcPts val="600"/>
              </a:spcAft>
            </a:pPr>
            <a:r>
              <a:rPr lang="en-US" sz="4800" kern="1200">
                <a:solidFill>
                  <a:schemeClr val="tx1"/>
                </a:solidFill>
                <a:latin typeface="+mj-lt"/>
                <a:ea typeface="+mj-ea"/>
                <a:cs typeface="+mj-cs"/>
              </a:rPr>
              <a:t>Iron man</a:t>
            </a:r>
          </a:p>
        </p:txBody>
      </p:sp>
    </p:spTree>
    <p:extLst>
      <p:ext uri="{BB962C8B-B14F-4D97-AF65-F5344CB8AC3E}">
        <p14:creationId xmlns:p14="http://schemas.microsoft.com/office/powerpoint/2010/main" val="2643140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920DE-65DE-BA00-D1FB-F019C56D8329}"/>
              </a:ext>
            </a:extLst>
          </p:cNvPr>
          <p:cNvSpPr txBox="1"/>
          <p:nvPr/>
        </p:nvSpPr>
        <p:spPr>
          <a:xfrm>
            <a:off x="0" y="-82361"/>
            <a:ext cx="6918960" cy="7171194"/>
          </a:xfrm>
          <a:prstGeom prst="rect">
            <a:avLst/>
          </a:prstGeom>
          <a:noFill/>
        </p:spPr>
        <p:txBody>
          <a:bodyPr wrap="square" rtlCol="0">
            <a:spAutoFit/>
          </a:bodyPr>
          <a:lstStyle/>
          <a:p>
            <a:r>
              <a:rPr lang="en-US" sz="28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class</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2800">
                <a:solidFill>
                  <a:srgbClr val="C00000"/>
                </a:solidFill>
                <a:latin typeface="Consolas" panose="020B0609020204030204" pitchFamily="49" charset="0"/>
                <a:ea typeface="Roboto" panose="02000000000000000000" pitchFamily="2" charset="0"/>
                <a:cs typeface="Roboto" panose="02000000000000000000" pitchFamily="2" charset="0"/>
              </a:rPr>
              <a:t>Hero</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2400">
                <a:solidFill>
                  <a:srgbClr val="002060"/>
                </a:solidFill>
                <a:latin typeface="Consolas" panose="020B0609020204030204" pitchFamily="49" charset="0"/>
                <a:ea typeface="Roboto" panose="02000000000000000000" pitchFamily="2" charset="0"/>
                <a:cs typeface="Roboto" panose="02000000000000000000" pitchFamily="2" charset="0"/>
              </a:rPr>
              <a:t>{</a:t>
            </a:r>
          </a:p>
          <a:p>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2400" b="1">
                <a:solidFill>
                  <a:srgbClr val="002060"/>
                </a:solidFill>
                <a:latin typeface="Consolas" panose="020B0609020204030204" pitchFamily="49" charset="0"/>
                <a:ea typeface="Roboto" panose="02000000000000000000" pitchFamily="2" charset="0"/>
                <a:cs typeface="Roboto" panose="02000000000000000000" pitchFamily="2" charset="0"/>
              </a:rPr>
              <a:t>int</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32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stamina</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p>
          <a:p>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2400" b="1">
                <a:solidFill>
                  <a:srgbClr val="002060"/>
                </a:solidFill>
                <a:latin typeface="Consolas" panose="020B0609020204030204" pitchFamily="49" charset="0"/>
                <a:ea typeface="Roboto" panose="02000000000000000000" pitchFamily="2" charset="0"/>
                <a:cs typeface="Roboto" panose="02000000000000000000" pitchFamily="2" charset="0"/>
              </a:rPr>
              <a:t>int</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32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health</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p>
          <a:p>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2400" b="1">
                <a:solidFill>
                  <a:srgbClr val="002060"/>
                </a:solidFill>
                <a:latin typeface="Consolas" panose="020B0609020204030204" pitchFamily="49" charset="0"/>
                <a:ea typeface="Roboto" panose="02000000000000000000" pitchFamily="2" charset="0"/>
                <a:cs typeface="Roboto" panose="02000000000000000000" pitchFamily="2" charset="0"/>
              </a:rPr>
              <a:t>int</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3200" err="1">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arm_Health</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p>
          <a:p>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2400" b="1">
                <a:solidFill>
                  <a:srgbClr val="002060"/>
                </a:solidFill>
                <a:latin typeface="Consolas" panose="020B0609020204030204" pitchFamily="49" charset="0"/>
                <a:ea typeface="Roboto" panose="02000000000000000000" pitchFamily="2" charset="0"/>
                <a:cs typeface="Roboto" panose="02000000000000000000" pitchFamily="2" charset="0"/>
              </a:rPr>
              <a:t>int</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3200" err="1">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arm_power</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p>
          <a:p>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2400" b="1">
                <a:solidFill>
                  <a:srgbClr val="002060"/>
                </a:solidFill>
                <a:latin typeface="Consolas" panose="020B0609020204030204" pitchFamily="49" charset="0"/>
                <a:ea typeface="Roboto" panose="02000000000000000000" pitchFamily="2" charset="0"/>
                <a:cs typeface="Roboto" panose="02000000000000000000" pitchFamily="2" charset="0"/>
              </a:rPr>
              <a:t>string</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r>
              <a:rPr lang="en-US" sz="3200" err="1">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arm_shield</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p>
          <a:p>
            <a:pPr lvl="1"/>
            <a:r>
              <a:rPr lang="en-US" sz="2400">
                <a:solidFill>
                  <a:srgbClr val="FF0000"/>
                </a:solidFill>
                <a:latin typeface="Consolas" panose="020B0609020204030204" pitchFamily="49" charset="0"/>
              </a:rPr>
              <a:t>void</a:t>
            </a:r>
            <a:r>
              <a:rPr lang="en-US" sz="2400">
                <a:solidFill>
                  <a:schemeClr val="bg1">
                    <a:lumMod val="95000"/>
                    <a:lumOff val="5000"/>
                  </a:schemeClr>
                </a:solidFill>
                <a:latin typeface="Consolas" panose="020B0609020204030204" pitchFamily="49" charset="0"/>
              </a:rPr>
              <a:t> defense(String </a:t>
            </a:r>
            <a:r>
              <a:rPr lang="en-US" sz="2400">
                <a:solidFill>
                  <a:schemeClr val="accent4">
                    <a:lumMod val="50000"/>
                  </a:schemeClr>
                </a:solidFill>
                <a:latin typeface="Consolas" panose="020B0609020204030204" pitchFamily="49" charset="0"/>
              </a:rPr>
              <a:t>part,</a:t>
            </a:r>
            <a:r>
              <a:rPr lang="en-US" sz="2400">
                <a:solidFill>
                  <a:schemeClr val="bg1">
                    <a:lumMod val="95000"/>
                    <a:lumOff val="5000"/>
                  </a:schemeClr>
                </a:solidFill>
                <a:latin typeface="Consolas" panose="020B0609020204030204" pitchFamily="49" charset="0"/>
              </a:rPr>
              <a:t>Int </a:t>
            </a:r>
            <a:r>
              <a:rPr lang="en-US" sz="2400">
                <a:solidFill>
                  <a:schemeClr val="accent4">
                    <a:lumMod val="50000"/>
                  </a:schemeClr>
                </a:solidFill>
                <a:latin typeface="Consolas" panose="020B0609020204030204" pitchFamily="49" charset="0"/>
              </a:rPr>
              <a:t>damage</a:t>
            </a:r>
            <a:r>
              <a:rPr lang="en-US" sz="2400">
                <a:solidFill>
                  <a:schemeClr val="bg1">
                    <a:lumMod val="95000"/>
                    <a:lumOff val="5000"/>
                  </a:schemeClr>
                </a:solidFill>
                <a:latin typeface="Consolas" panose="020B0609020204030204" pitchFamily="49" charset="0"/>
              </a:rPr>
              <a:t>){</a:t>
            </a:r>
          </a:p>
          <a:p>
            <a:pPr lvl="1"/>
            <a:r>
              <a:rPr lang="en-US" sz="2400">
                <a:solidFill>
                  <a:schemeClr val="bg1">
                    <a:lumMod val="95000"/>
                    <a:lumOff val="5000"/>
                  </a:schemeClr>
                </a:solidFill>
                <a:latin typeface="Consolas" panose="020B0609020204030204" pitchFamily="49" charset="0"/>
              </a:rPr>
              <a:t>	 if(</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part==arm){</a:t>
            </a:r>
          </a:p>
          <a:p>
            <a:pPr lvl="1"/>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if(</a:t>
            </a:r>
            <a:r>
              <a:rPr lang="en-US" sz="2400" err="1">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arm_Health</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r>
              <a:rPr lang="en-US" sz="2400">
                <a:solidFill>
                  <a:schemeClr val="accent4">
                    <a:lumMod val="50000"/>
                  </a:schemeClr>
                </a:solidFill>
                <a:latin typeface="Consolas" panose="020B0609020204030204" pitchFamily="49" charset="0"/>
              </a:rPr>
              <a:t> damage!=0</a:t>
            </a:r>
            <a:r>
              <a:rPr lang="en-US" sz="2400">
                <a:solidFill>
                  <a:schemeClr val="bg1"/>
                </a:solidFill>
                <a:latin typeface="Consolas" panose="020B0609020204030204" pitchFamily="49" charset="0"/>
              </a:rPr>
              <a:t>){</a:t>
            </a:r>
          </a:p>
          <a:p>
            <a:pPr lvl="1"/>
            <a:r>
              <a:rPr lang="en-US" sz="2400">
                <a:solidFill>
                  <a:schemeClr val="bg1"/>
                </a:solidFill>
                <a:latin typeface="Consolas" panose="020B0609020204030204" pitchFamily="49" charset="0"/>
                <a:ea typeface="Roboto" panose="02000000000000000000" pitchFamily="2" charset="0"/>
                <a:cs typeface="Roboto" panose="02000000000000000000" pitchFamily="2" charset="0"/>
              </a:rPr>
              <a:t>       </a:t>
            </a:r>
            <a:r>
              <a:rPr lang="en-US" sz="2400" err="1">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arm_Health</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r>
              <a:rPr lang="en-US" sz="2400">
                <a:solidFill>
                  <a:srgbClr val="002060"/>
                </a:solidFill>
                <a:latin typeface="Consolas" panose="020B0609020204030204" pitchFamily="49" charset="0"/>
                <a:ea typeface="Roboto" panose="02000000000000000000" pitchFamily="2" charset="0"/>
                <a:cs typeface="Roboto" panose="02000000000000000000" pitchFamily="2" charset="0"/>
              </a:rPr>
              <a:t>damage</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endParaRPr lang="en-US" sz="2400">
              <a:solidFill>
                <a:schemeClr val="bg1"/>
              </a:solidFill>
              <a:latin typeface="Consolas" panose="020B0609020204030204" pitchFamily="49" charset="0"/>
              <a:ea typeface="Roboto" panose="02000000000000000000" pitchFamily="2" charset="0"/>
              <a:cs typeface="Roboto" panose="02000000000000000000" pitchFamily="2" charset="0"/>
            </a:endParaRPr>
          </a:p>
          <a:p>
            <a:pPr lvl="1"/>
            <a:r>
              <a:rPr lang="en-US" sz="2400">
                <a:solidFill>
                  <a:schemeClr val="bg1"/>
                </a:solidFill>
                <a:latin typeface="Consolas" panose="020B0609020204030204" pitchFamily="49" charset="0"/>
                <a:ea typeface="Roboto" panose="02000000000000000000" pitchFamily="2" charset="0"/>
                <a:cs typeface="Roboto" panose="02000000000000000000" pitchFamily="2" charset="0"/>
              </a:rPr>
              <a:t>      }</a:t>
            </a:r>
            <a:endPar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endParaRPr>
          </a:p>
          <a:p>
            <a:pPr lvl="1"/>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t>
            </a:r>
            <a:endParaRPr lang="en-US" sz="2400">
              <a:solidFill>
                <a:schemeClr val="bg1">
                  <a:lumMod val="95000"/>
                  <a:lumOff val="5000"/>
                </a:schemeClr>
              </a:solidFill>
              <a:latin typeface="Consolas" panose="020B0609020204030204" pitchFamily="49" charset="0"/>
            </a:endParaRPr>
          </a:p>
          <a:p>
            <a:pPr lvl="1"/>
            <a:r>
              <a:rPr lang="en-US" sz="2400">
                <a:solidFill>
                  <a:schemeClr val="bg1">
                    <a:lumMod val="95000"/>
                    <a:lumOff val="5000"/>
                  </a:schemeClr>
                </a:solidFill>
                <a:latin typeface="Consolas" panose="020B0609020204030204" pitchFamily="49" charset="0"/>
              </a:rPr>
              <a:t>}</a:t>
            </a:r>
          </a:p>
          <a:p>
            <a:pPr lvl="1"/>
            <a:r>
              <a:rPr lang="en-US" sz="2400">
                <a:solidFill>
                  <a:schemeClr val="bg1">
                    <a:lumMod val="95000"/>
                    <a:lumOff val="5000"/>
                  </a:schemeClr>
                </a:solidFill>
                <a:latin typeface="Consolas" panose="020B0609020204030204" pitchFamily="49" charset="0"/>
              </a:rPr>
              <a:t>}</a:t>
            </a:r>
          </a:p>
          <a:p>
            <a:endPar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endParaRPr>
          </a:p>
          <a:p>
            <a:r>
              <a:rPr lang="en-US" sz="2800">
                <a:solidFill>
                  <a:schemeClr val="bg1">
                    <a:lumMod val="95000"/>
                    <a:lumOff val="5000"/>
                  </a:schemeClr>
                </a:solidFill>
              </a:rPr>
              <a:t>  </a:t>
            </a:r>
          </a:p>
          <a:p>
            <a:endParaRPr lang="en-US" sz="2800">
              <a:solidFill>
                <a:schemeClr val="bg1">
                  <a:lumMod val="95000"/>
                  <a:lumOff val="5000"/>
                </a:schemeClr>
              </a:solidFill>
            </a:endParaRPr>
          </a:p>
        </p:txBody>
      </p:sp>
      <p:sp>
        <p:nvSpPr>
          <p:cNvPr id="8" name="TextBox 7">
            <a:extLst>
              <a:ext uri="{FF2B5EF4-FFF2-40B4-BE49-F238E27FC236}">
                <a16:creationId xmlns:a16="http://schemas.microsoft.com/office/drawing/2014/main" id="{CD1A2ED6-73B9-F5E5-67ED-9B21E520EFF7}"/>
              </a:ext>
            </a:extLst>
          </p:cNvPr>
          <p:cNvSpPr txBox="1"/>
          <p:nvPr/>
        </p:nvSpPr>
        <p:spPr>
          <a:xfrm>
            <a:off x="5257800" y="85272"/>
            <a:ext cx="7315200" cy="1938992"/>
          </a:xfrm>
          <a:prstGeom prst="rect">
            <a:avLst/>
          </a:prstGeom>
          <a:noFill/>
        </p:spPr>
        <p:txBody>
          <a:bodyPr wrap="square" rtlCol="0">
            <a:spAutoFit/>
          </a:bodyPr>
          <a:lstStyle/>
          <a:p>
            <a:pPr lvl="1"/>
            <a:r>
              <a:rPr lang="en-US" sz="2400">
                <a:solidFill>
                  <a:srgbClr val="FF0000"/>
                </a:solidFill>
                <a:latin typeface="Consolas" panose="020B0609020204030204" pitchFamily="49" charset="0"/>
              </a:rPr>
              <a:t>void</a:t>
            </a:r>
            <a:r>
              <a:rPr lang="en-US" sz="2400">
                <a:solidFill>
                  <a:schemeClr val="bg1">
                    <a:lumMod val="95000"/>
                    <a:lumOff val="5000"/>
                  </a:schemeClr>
                </a:solidFill>
                <a:latin typeface="Consolas" panose="020B0609020204030204" pitchFamily="49" charset="0"/>
              </a:rPr>
              <a:t> attack(String </a:t>
            </a:r>
            <a:r>
              <a:rPr lang="en-US" sz="2400">
                <a:solidFill>
                  <a:schemeClr val="accent4">
                    <a:lumMod val="50000"/>
                  </a:schemeClr>
                </a:solidFill>
                <a:latin typeface="Consolas" panose="020B0609020204030204" pitchFamily="49" charset="0"/>
              </a:rPr>
              <a:t>part</a:t>
            </a:r>
            <a:r>
              <a:rPr lang="en-US" sz="2400">
                <a:solidFill>
                  <a:schemeClr val="bg1">
                    <a:lumMod val="95000"/>
                    <a:lumOff val="5000"/>
                  </a:schemeClr>
                </a:solidFill>
                <a:latin typeface="Consolas" panose="020B0609020204030204" pitchFamily="49" charset="0"/>
              </a:rPr>
              <a:t> ,Int </a:t>
            </a:r>
            <a:r>
              <a:rPr lang="en-US" sz="2400">
                <a:solidFill>
                  <a:schemeClr val="accent4">
                    <a:lumMod val="50000"/>
                  </a:schemeClr>
                </a:solidFill>
                <a:latin typeface="Consolas" panose="020B0609020204030204" pitchFamily="49" charset="0"/>
              </a:rPr>
              <a:t>damage</a:t>
            </a:r>
            <a:r>
              <a:rPr lang="en-US" sz="2400">
                <a:solidFill>
                  <a:schemeClr val="bg1">
                    <a:lumMod val="95000"/>
                    <a:lumOff val="5000"/>
                  </a:schemeClr>
                </a:solidFill>
                <a:latin typeface="Consolas" panose="020B0609020204030204" pitchFamily="49" charset="0"/>
              </a:rPr>
              <a:t>){</a:t>
            </a:r>
          </a:p>
          <a:p>
            <a:pPr lvl="1"/>
            <a:r>
              <a:rPr lang="en-US" sz="2400">
                <a:solidFill>
                  <a:schemeClr val="bg1">
                    <a:lumMod val="95000"/>
                    <a:lumOff val="5000"/>
                  </a:schemeClr>
                </a:solidFill>
                <a:latin typeface="Consolas" panose="020B0609020204030204" pitchFamily="49" charset="0"/>
              </a:rPr>
              <a:t>	 if(</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part==arm){</a:t>
            </a:r>
          </a:p>
          <a:p>
            <a:pPr lvl="1"/>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	 arm_powr+=</a:t>
            </a:r>
            <a:r>
              <a:rPr lang="en-US" sz="2400">
                <a:solidFill>
                  <a:srgbClr val="002060"/>
                </a:solidFill>
                <a:latin typeface="Consolas" panose="020B0609020204030204" pitchFamily="49" charset="0"/>
                <a:ea typeface="Roboto" panose="02000000000000000000" pitchFamily="2" charset="0"/>
                <a:cs typeface="Roboto" panose="02000000000000000000" pitchFamily="2" charset="0"/>
              </a:rPr>
              <a:t>damage</a:t>
            </a:r>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*0.2;</a:t>
            </a:r>
          </a:p>
          <a:p>
            <a:pPr lvl="1"/>
            <a:r>
              <a:rPr lang="en-US" sz="2400">
                <a:solidFill>
                  <a:schemeClr val="bg1"/>
                </a:solidFill>
                <a:latin typeface="Consolas" panose="020B0609020204030204" pitchFamily="49" charset="0"/>
                <a:ea typeface="Roboto" panose="02000000000000000000" pitchFamily="2" charset="0"/>
                <a:cs typeface="Roboto" panose="02000000000000000000" pitchFamily="2" charset="0"/>
              </a:rPr>
              <a:t>	}</a:t>
            </a:r>
            <a:endPar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endParaRPr>
          </a:p>
          <a:p>
            <a:pPr lvl="1"/>
            <a:r>
              <a:rPr lang="en-US" sz="24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endParaRPr lang="en-US" sz="2400">
              <a:solidFill>
                <a:schemeClr val="bg1">
                  <a:lumMod val="95000"/>
                  <a:lumOff val="5000"/>
                </a:schemeClr>
              </a:solidFill>
              <a:latin typeface="Consolas" panose="020B0609020204030204" pitchFamily="49" charset="0"/>
            </a:endParaRPr>
          </a:p>
        </p:txBody>
      </p:sp>
      <p:pic>
        <p:nvPicPr>
          <p:cNvPr id="10" name="Picture 9" descr="A person in a garment reading a book&#10;&#10;Description automatically generated">
            <a:extLst>
              <a:ext uri="{FF2B5EF4-FFF2-40B4-BE49-F238E27FC236}">
                <a16:creationId xmlns:a16="http://schemas.microsoft.com/office/drawing/2014/main" id="{9865B83D-856D-7185-F750-5003AD52E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804" y="3459918"/>
            <a:ext cx="5692962" cy="3398082"/>
          </a:xfrm>
          <a:prstGeom prst="rect">
            <a:avLst/>
          </a:prstGeom>
        </p:spPr>
      </p:pic>
    </p:spTree>
    <p:extLst>
      <p:ext uri="{BB962C8B-B14F-4D97-AF65-F5344CB8AC3E}">
        <p14:creationId xmlns:p14="http://schemas.microsoft.com/office/powerpoint/2010/main" val="228694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DA33-8823-7CBF-37C2-20FF21766606}"/>
              </a:ext>
            </a:extLst>
          </p:cNvPr>
          <p:cNvSpPr>
            <a:spLocks noGrp="1"/>
          </p:cNvSpPr>
          <p:nvPr>
            <p:ph type="title"/>
          </p:nvPr>
        </p:nvSpPr>
        <p:spPr>
          <a:xfrm>
            <a:off x="549537" y="529397"/>
            <a:ext cx="11091600" cy="1332000"/>
          </a:xfrm>
        </p:spPr>
        <p:txBody>
          <a:bodyPr>
            <a:normAutofit fontScale="90000"/>
          </a:bodyPr>
          <a:lstStyle/>
          <a:p>
            <a:pPr algn="ctr"/>
            <a:r>
              <a:rPr lang="en-US" sz="5300">
                <a:solidFill>
                  <a:schemeClr val="bg1"/>
                </a:solidFill>
              </a:rPr>
              <a:t>Divergent Change</a:t>
            </a:r>
            <a:br>
              <a:rPr lang="en-US" sz="4800">
                <a:solidFill>
                  <a:schemeClr val="bg1"/>
                </a:solidFill>
              </a:rPr>
            </a:br>
            <a:endParaRPr lang="en-GB"/>
          </a:p>
        </p:txBody>
      </p:sp>
      <p:sp>
        <p:nvSpPr>
          <p:cNvPr id="3" name="Content Placeholder 2">
            <a:extLst>
              <a:ext uri="{FF2B5EF4-FFF2-40B4-BE49-F238E27FC236}">
                <a16:creationId xmlns:a16="http://schemas.microsoft.com/office/drawing/2014/main" id="{85EAEF62-2E52-DC55-9D5D-BA19F3F61CD0}"/>
              </a:ext>
            </a:extLst>
          </p:cNvPr>
          <p:cNvSpPr>
            <a:spLocks noGrp="1"/>
          </p:cNvSpPr>
          <p:nvPr>
            <p:ph idx="1"/>
          </p:nvPr>
        </p:nvSpPr>
        <p:spPr>
          <a:xfrm>
            <a:off x="550863" y="2451129"/>
            <a:ext cx="11090274" cy="3979625"/>
          </a:xfrm>
        </p:spPr>
        <p:txBody>
          <a:bodyPr/>
          <a:lstStyle/>
          <a:p>
            <a:pPr marL="0" indent="0">
              <a:buNone/>
            </a:pPr>
            <a:r>
              <a:rPr lang="en-US" sz="4200">
                <a:solidFill>
                  <a:schemeClr val="bg1">
                    <a:lumMod val="95000"/>
                    <a:lumOff val="5000"/>
                  </a:schemeClr>
                </a:solidFill>
              </a:rPr>
              <a:t>Divergent Change is when many </a:t>
            </a:r>
            <a:r>
              <a:rPr lang="en-US" sz="4200" u="sng">
                <a:solidFill>
                  <a:srgbClr val="C00000"/>
                </a:solidFill>
              </a:rPr>
              <a:t>changes</a:t>
            </a:r>
            <a:r>
              <a:rPr lang="en-US" sz="4200">
                <a:solidFill>
                  <a:schemeClr val="bg1">
                    <a:lumMod val="95000"/>
                    <a:lumOff val="5000"/>
                  </a:schemeClr>
                </a:solidFill>
              </a:rPr>
              <a:t> are made to a </a:t>
            </a:r>
            <a:r>
              <a:rPr lang="en-US" sz="4200" u="sng">
                <a:solidFill>
                  <a:srgbClr val="C00000"/>
                </a:solidFill>
              </a:rPr>
              <a:t>single</a:t>
            </a:r>
            <a:r>
              <a:rPr lang="en-US" sz="4200">
                <a:solidFill>
                  <a:schemeClr val="bg1">
                    <a:lumMod val="95000"/>
                    <a:lumOff val="5000"/>
                  </a:schemeClr>
                </a:solidFill>
              </a:rPr>
              <a:t> class.</a:t>
            </a:r>
          </a:p>
          <a:p>
            <a:pPr marL="0" indent="0">
              <a:buNone/>
            </a:pPr>
            <a:r>
              <a:rPr lang="en-US" sz="4200">
                <a:solidFill>
                  <a:schemeClr val="bg1">
                    <a:lumMod val="95000"/>
                    <a:lumOff val="5000"/>
                  </a:schemeClr>
                </a:solidFill>
              </a:rPr>
              <a:t>“</a:t>
            </a:r>
            <a:r>
              <a:rPr lang="en-US" sz="4200" u="sng">
                <a:solidFill>
                  <a:schemeClr val="accent3">
                    <a:lumMod val="50000"/>
                  </a:schemeClr>
                </a:solidFill>
              </a:rPr>
              <a:t>methods</a:t>
            </a:r>
            <a:r>
              <a:rPr lang="en-US" sz="4200">
                <a:solidFill>
                  <a:schemeClr val="bg1">
                    <a:lumMod val="95000"/>
                    <a:lumOff val="5000"/>
                  </a:schemeClr>
                </a:solidFill>
              </a:rPr>
              <a:t>”</a:t>
            </a:r>
          </a:p>
          <a:p>
            <a:endParaRPr lang="en-GB"/>
          </a:p>
        </p:txBody>
      </p:sp>
      <p:pic>
        <p:nvPicPr>
          <p:cNvPr id="4" name="Picture 3" descr="A cartoon rocket with arms and legs holding a rope&#10;&#10;Description automatically generated">
            <a:extLst>
              <a:ext uri="{FF2B5EF4-FFF2-40B4-BE49-F238E27FC236}">
                <a16:creationId xmlns:a16="http://schemas.microsoft.com/office/drawing/2014/main" id="{131F302B-3DED-4D78-EB16-C331F3FA8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9041" y="3530486"/>
            <a:ext cx="1842959" cy="3225179"/>
          </a:xfrm>
          <a:prstGeom prst="rect">
            <a:avLst/>
          </a:prstGeom>
        </p:spPr>
      </p:pic>
      <p:sp>
        <p:nvSpPr>
          <p:cNvPr id="5" name="TextBox 4">
            <a:extLst>
              <a:ext uri="{FF2B5EF4-FFF2-40B4-BE49-F238E27FC236}">
                <a16:creationId xmlns:a16="http://schemas.microsoft.com/office/drawing/2014/main" id="{D32374B0-484C-40A8-EB44-D8EA919C8127}"/>
              </a:ext>
            </a:extLst>
          </p:cNvPr>
          <p:cNvSpPr txBox="1"/>
          <p:nvPr/>
        </p:nvSpPr>
        <p:spPr>
          <a:xfrm>
            <a:off x="3217959" y="1237855"/>
            <a:ext cx="5536096" cy="769441"/>
          </a:xfrm>
          <a:prstGeom prst="rect">
            <a:avLst/>
          </a:prstGeom>
          <a:noFill/>
        </p:spPr>
        <p:txBody>
          <a:bodyPr wrap="square" rtlCol="0">
            <a:spAutoFit/>
          </a:bodyPr>
          <a:lstStyle/>
          <a:p>
            <a:pPr algn="ctr"/>
            <a:r>
              <a:rPr lang="en-US" sz="4400">
                <a:solidFill>
                  <a:schemeClr val="bg1"/>
                </a:solidFill>
              </a:rPr>
              <a:t>(</a:t>
            </a:r>
            <a:r>
              <a:rPr lang="en-US" sz="4400" b="1">
                <a:solidFill>
                  <a:schemeClr val="bg1"/>
                </a:solidFill>
                <a:latin typeface="Calibri" panose="020F0502020204030204" pitchFamily="34" charset="0"/>
                <a:cs typeface="Calibri" panose="020F0502020204030204" pitchFamily="34" charset="0"/>
              </a:rPr>
              <a:t>Divergent</a:t>
            </a:r>
            <a:r>
              <a:rPr lang="ar-EG" sz="4400" b="1">
                <a:solidFill>
                  <a:schemeClr val="bg1"/>
                </a:solidFill>
              </a:rPr>
              <a:t> </a:t>
            </a:r>
            <a:r>
              <a:rPr lang="ar-EG" sz="4400" b="1">
                <a:solidFill>
                  <a:schemeClr val="accent3">
                    <a:lumMod val="50000"/>
                  </a:schemeClr>
                </a:solidFill>
              </a:rPr>
              <a:t>مُتَشَعِّبٌ .</a:t>
            </a:r>
            <a:r>
              <a:rPr lang="en-US" sz="4400">
                <a:solidFill>
                  <a:schemeClr val="bg1"/>
                </a:solidFill>
              </a:rPr>
              <a:t>)</a:t>
            </a:r>
            <a:endParaRPr lang="en-GB" sz="4400"/>
          </a:p>
        </p:txBody>
      </p:sp>
    </p:spTree>
    <p:extLst>
      <p:ext uri="{BB962C8B-B14F-4D97-AF65-F5344CB8AC3E}">
        <p14:creationId xmlns:p14="http://schemas.microsoft.com/office/powerpoint/2010/main" val="394877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0820000" flipH="1">
            <a:off x="101890" y="414982"/>
            <a:ext cx="6126480" cy="769441"/>
          </a:xfrm>
          <a:prstGeom prst="rect">
            <a:avLst/>
          </a:prstGeom>
          <a:noFill/>
        </p:spPr>
        <p:txBody>
          <a:bodyPr wrap="square">
            <a:spAutoFit/>
          </a:bodyPr>
          <a:lstStyle/>
          <a:p>
            <a:r>
              <a:rPr lang="en-US" sz="4400">
                <a:solidFill>
                  <a:schemeClr val="accent3">
                    <a:lumMod val="50000"/>
                  </a:schemeClr>
                </a:solidFill>
                <a:latin typeface="PT Sans" panose="020B0503020203020204" pitchFamily="34" charset="0"/>
              </a:rPr>
              <a:t>Divergent Change </a:t>
            </a:r>
          </a:p>
        </p:txBody>
      </p:sp>
      <p:sp>
        <p:nvSpPr>
          <p:cNvPr id="13" name="TextBox 12">
            <a:extLst>
              <a:ext uri="{FF2B5EF4-FFF2-40B4-BE49-F238E27FC236}">
                <a16:creationId xmlns:a16="http://schemas.microsoft.com/office/drawing/2014/main" id="{7BC3AF60-850B-1FA3-10A3-C1F8B6052D36}"/>
              </a:ext>
            </a:extLst>
          </p:cNvPr>
          <p:cNvSpPr txBox="1"/>
          <p:nvPr/>
        </p:nvSpPr>
        <p:spPr>
          <a:xfrm>
            <a:off x="3324402" y="1564708"/>
            <a:ext cx="6124470" cy="830997"/>
          </a:xfrm>
          <a:prstGeom prst="rect">
            <a:avLst/>
          </a:prstGeom>
          <a:noFill/>
        </p:spPr>
        <p:txBody>
          <a:bodyPr wrap="square">
            <a:spAutoFit/>
          </a:bodyPr>
          <a:lstStyle/>
          <a:p>
            <a:r>
              <a:rPr lang="en-US" sz="4800" b="1">
                <a:solidFill>
                  <a:schemeClr val="bg1">
                    <a:lumMod val="95000"/>
                    <a:lumOff val="5000"/>
                  </a:schemeClr>
                </a:solidFill>
                <a:latin typeface="PT Sans" panose="020B0503020203020204" pitchFamily="34" charset="0"/>
              </a:rPr>
              <a:t>Why this happens</a:t>
            </a:r>
          </a:p>
        </p:txBody>
      </p:sp>
      <p:pic>
        <p:nvPicPr>
          <p:cNvPr id="14" name="Graphic 13" descr="Question Mark with solid fill">
            <a:extLst>
              <a:ext uri="{FF2B5EF4-FFF2-40B4-BE49-F238E27FC236}">
                <a16:creationId xmlns:a16="http://schemas.microsoft.com/office/drawing/2014/main" id="{B9040FC0-A2B8-157B-230D-CC3AC5EFC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3524" y="1287649"/>
            <a:ext cx="1151847" cy="1175597"/>
          </a:xfrm>
          <a:prstGeom prst="rect">
            <a:avLst/>
          </a:prstGeom>
        </p:spPr>
      </p:pic>
      <p:sp>
        <p:nvSpPr>
          <p:cNvPr id="16" name="TextBox 15">
            <a:extLst>
              <a:ext uri="{FF2B5EF4-FFF2-40B4-BE49-F238E27FC236}">
                <a16:creationId xmlns:a16="http://schemas.microsoft.com/office/drawing/2014/main" id="{9F651CEE-DE6D-9AD6-C100-B608847596AE}"/>
              </a:ext>
            </a:extLst>
          </p:cNvPr>
          <p:cNvSpPr txBox="1"/>
          <p:nvPr/>
        </p:nvSpPr>
        <p:spPr>
          <a:xfrm>
            <a:off x="93857" y="3160711"/>
            <a:ext cx="12585560" cy="1754326"/>
          </a:xfrm>
          <a:prstGeom prst="rect">
            <a:avLst/>
          </a:prstGeom>
          <a:noFill/>
        </p:spPr>
        <p:txBody>
          <a:bodyPr wrap="square">
            <a:spAutoFit/>
          </a:bodyPr>
          <a:lstStyle/>
          <a:p>
            <a:pPr algn="ctr"/>
            <a:r>
              <a:rPr lang="en-US" sz="5400" b="0" i="0">
                <a:solidFill>
                  <a:schemeClr val="bg1">
                    <a:lumMod val="85000"/>
                    <a:lumOff val="15000"/>
                  </a:schemeClr>
                </a:solidFill>
                <a:effectLst/>
                <a:latin typeface="PT Sans" panose="020B0503020203020204" pitchFamily="34" charset="0"/>
              </a:rPr>
              <a:t>poor program structure or </a:t>
            </a:r>
            <a:r>
              <a:rPr lang="en-US" sz="5400" b="0" i="0">
                <a:solidFill>
                  <a:srgbClr val="444444"/>
                </a:solidFill>
                <a:effectLst/>
                <a:latin typeface="PT Sans" panose="020B0503020203020204" pitchFamily="34" charset="0"/>
              </a:rPr>
              <a:t>"</a:t>
            </a:r>
            <a:r>
              <a:rPr lang="en-US" sz="5400" b="0" i="0">
                <a:solidFill>
                  <a:srgbClr val="C00000"/>
                </a:solidFill>
                <a:effectLst/>
                <a:latin typeface="PT Sans" panose="020B0503020203020204" pitchFamily="34" charset="0"/>
              </a:rPr>
              <a:t>copypasta programming</a:t>
            </a:r>
            <a:r>
              <a:rPr lang="en-US" sz="4800" b="0" i="0">
                <a:solidFill>
                  <a:srgbClr val="444444"/>
                </a:solidFill>
                <a:effectLst/>
                <a:latin typeface="PT Sans" panose="020B0503020203020204" pitchFamily="34" charset="0"/>
              </a:rPr>
              <a:t>”.</a:t>
            </a:r>
            <a:endParaRPr lang="en-US" sz="4800"/>
          </a:p>
        </p:txBody>
      </p:sp>
      <p:pic>
        <p:nvPicPr>
          <p:cNvPr id="22" name="Graphic 21" descr="Question Mark with solid fill">
            <a:extLst>
              <a:ext uri="{FF2B5EF4-FFF2-40B4-BE49-F238E27FC236}">
                <a16:creationId xmlns:a16="http://schemas.microsoft.com/office/drawing/2014/main" id="{D1E45532-3A2A-0086-F029-181B07E0A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72948" y="1287649"/>
            <a:ext cx="1151847" cy="1175597"/>
          </a:xfrm>
          <a:prstGeom prst="rect">
            <a:avLst/>
          </a:prstGeom>
        </p:spPr>
      </p:pic>
    </p:spTree>
    <p:extLst>
      <p:ext uri="{BB962C8B-B14F-4D97-AF65-F5344CB8AC3E}">
        <p14:creationId xmlns:p14="http://schemas.microsoft.com/office/powerpoint/2010/main" val="18892109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0820000" flipH="1">
            <a:off x="231008" y="358035"/>
            <a:ext cx="6126480" cy="769441"/>
          </a:xfrm>
          <a:prstGeom prst="rect">
            <a:avLst/>
          </a:prstGeom>
          <a:noFill/>
        </p:spPr>
        <p:txBody>
          <a:bodyPr wrap="square">
            <a:spAutoFit/>
          </a:bodyPr>
          <a:lstStyle/>
          <a:p>
            <a:r>
              <a:rPr lang="en-US" sz="4400">
                <a:solidFill>
                  <a:schemeClr val="accent3">
                    <a:lumMod val="50000"/>
                  </a:schemeClr>
                </a:solidFill>
              </a:rPr>
              <a:t>Divergent Change </a:t>
            </a:r>
          </a:p>
        </p:txBody>
      </p:sp>
      <p:sp>
        <p:nvSpPr>
          <p:cNvPr id="17" name="TextBox 16">
            <a:extLst>
              <a:ext uri="{FF2B5EF4-FFF2-40B4-BE49-F238E27FC236}">
                <a16:creationId xmlns:a16="http://schemas.microsoft.com/office/drawing/2014/main" id="{09FD97F2-68E9-EA6B-C1CD-0C673B802689}"/>
              </a:ext>
            </a:extLst>
          </p:cNvPr>
          <p:cNvSpPr txBox="1"/>
          <p:nvPr/>
        </p:nvSpPr>
        <p:spPr>
          <a:xfrm>
            <a:off x="222975" y="1298864"/>
            <a:ext cx="12171557" cy="1015663"/>
          </a:xfrm>
          <a:prstGeom prst="rect">
            <a:avLst/>
          </a:prstGeom>
          <a:noFill/>
        </p:spPr>
        <p:txBody>
          <a:bodyPr wrap="square" rtlCol="0">
            <a:spAutoFit/>
          </a:bodyPr>
          <a:lstStyle/>
          <a:p>
            <a:pPr algn="ctr"/>
            <a:r>
              <a:rPr lang="en-US" sz="6000" b="1" i="0">
                <a:solidFill>
                  <a:schemeClr val="bg1">
                    <a:lumMod val="95000"/>
                    <a:lumOff val="5000"/>
                  </a:schemeClr>
                </a:solidFill>
                <a:effectLst/>
                <a:latin typeface="PT Sans" panose="020B0503020203020204" pitchFamily="34" charset="0"/>
              </a:rPr>
              <a:t>Treatment</a:t>
            </a:r>
            <a:endParaRPr lang="en-US" sz="5400" b="1">
              <a:solidFill>
                <a:schemeClr val="bg1">
                  <a:lumMod val="95000"/>
                  <a:lumOff val="5000"/>
                </a:schemeClr>
              </a:solidFill>
              <a:latin typeface="PT Sans" panose="020B0503020203020204" pitchFamily="34" charset="0"/>
            </a:endParaRPr>
          </a:p>
        </p:txBody>
      </p:sp>
      <p:pic>
        <p:nvPicPr>
          <p:cNvPr id="21" name="Graphic 20" descr="Adhesive Bandage with solid fill">
            <a:extLst>
              <a:ext uri="{FF2B5EF4-FFF2-40B4-BE49-F238E27FC236}">
                <a16:creationId xmlns:a16="http://schemas.microsoft.com/office/drawing/2014/main" id="{B995AFC5-ABAA-2E7D-9722-2422AAF2FA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102437" y="1007918"/>
            <a:ext cx="1338287" cy="1338287"/>
          </a:xfrm>
          <a:prstGeom prst="rect">
            <a:avLst/>
          </a:prstGeom>
        </p:spPr>
      </p:pic>
      <p:sp>
        <p:nvSpPr>
          <p:cNvPr id="4" name="TextBox 3">
            <a:extLst>
              <a:ext uri="{FF2B5EF4-FFF2-40B4-BE49-F238E27FC236}">
                <a16:creationId xmlns:a16="http://schemas.microsoft.com/office/drawing/2014/main" id="{D0E08524-BB96-A9D1-537F-D93B55D2165F}"/>
              </a:ext>
            </a:extLst>
          </p:cNvPr>
          <p:cNvSpPr txBox="1"/>
          <p:nvPr/>
        </p:nvSpPr>
        <p:spPr>
          <a:xfrm>
            <a:off x="4058107" y="4635806"/>
            <a:ext cx="6382617" cy="923330"/>
          </a:xfrm>
          <a:prstGeom prst="rect">
            <a:avLst/>
          </a:prstGeom>
          <a:noFill/>
        </p:spPr>
        <p:txBody>
          <a:bodyPr wrap="square">
            <a:spAutoFit/>
          </a:bodyPr>
          <a:lstStyle/>
          <a:p>
            <a:r>
              <a:rPr lang="en-US" sz="5400" b="1" i="0">
                <a:solidFill>
                  <a:srgbClr val="C00000"/>
                </a:solidFill>
                <a:effectLst/>
                <a:latin typeface="PT Sans" panose="020B0503020203020204" pitchFamily="34" charset="0"/>
              </a:rPr>
              <a:t>Extract Class !!!</a:t>
            </a:r>
            <a:endParaRPr lang="en-US" sz="5400"/>
          </a:p>
        </p:txBody>
      </p:sp>
      <p:sp>
        <p:nvSpPr>
          <p:cNvPr id="2" name="TextBox 1">
            <a:extLst>
              <a:ext uri="{FF2B5EF4-FFF2-40B4-BE49-F238E27FC236}">
                <a16:creationId xmlns:a16="http://schemas.microsoft.com/office/drawing/2014/main" id="{06A3C03F-40C0-26EF-DFB3-CD9F21824605}"/>
              </a:ext>
            </a:extLst>
          </p:cNvPr>
          <p:cNvSpPr txBox="1"/>
          <p:nvPr/>
        </p:nvSpPr>
        <p:spPr>
          <a:xfrm>
            <a:off x="2362918" y="2637151"/>
            <a:ext cx="7891670" cy="1846659"/>
          </a:xfrm>
          <a:prstGeom prst="rect">
            <a:avLst/>
          </a:prstGeom>
          <a:noFill/>
        </p:spPr>
        <p:txBody>
          <a:bodyPr wrap="square" rtlCol="0">
            <a:spAutoFit/>
          </a:bodyPr>
          <a:lstStyle/>
          <a:p>
            <a:pPr algn="ctr"/>
            <a:r>
              <a:rPr lang="en-US" sz="4800" i="0">
                <a:solidFill>
                  <a:schemeClr val="bg1">
                    <a:lumMod val="85000"/>
                    <a:lumOff val="15000"/>
                  </a:schemeClr>
                </a:solidFill>
                <a:effectLst/>
                <a:latin typeface="PT Sans" panose="020B0503020203020204" pitchFamily="34" charset="0"/>
              </a:rPr>
              <a:t>Split up the behavior of the class via </a:t>
            </a:r>
            <a:r>
              <a:rPr lang="en-US" sz="4800" i="0">
                <a:solidFill>
                  <a:srgbClr val="C00000"/>
                </a:solidFill>
                <a:effectLst/>
                <a:latin typeface="PT Sans" panose="020B0503020203020204" pitchFamily="34" charset="0"/>
              </a:rPr>
              <a:t>Extract Class</a:t>
            </a:r>
            <a:endParaRPr lang="en-US" sz="4800">
              <a:latin typeface="PT Sans" panose="020B0503020203020204" pitchFamily="34" charset="0"/>
            </a:endParaRPr>
          </a:p>
          <a:p>
            <a:endParaRPr lang="en-GB"/>
          </a:p>
        </p:txBody>
      </p:sp>
    </p:spTree>
    <p:extLst>
      <p:ext uri="{BB962C8B-B14F-4D97-AF65-F5344CB8AC3E}">
        <p14:creationId xmlns:p14="http://schemas.microsoft.com/office/powerpoint/2010/main" val="159645373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0820000" flipH="1">
            <a:off x="98469" y="234236"/>
            <a:ext cx="6126480" cy="769441"/>
          </a:xfrm>
          <a:prstGeom prst="rect">
            <a:avLst/>
          </a:prstGeom>
          <a:noFill/>
        </p:spPr>
        <p:txBody>
          <a:bodyPr wrap="square">
            <a:spAutoFit/>
          </a:bodyPr>
          <a:lstStyle/>
          <a:p>
            <a:r>
              <a:rPr lang="en-US" sz="4400" dirty="0">
                <a:solidFill>
                  <a:schemeClr val="accent3">
                    <a:lumMod val="50000"/>
                  </a:schemeClr>
                </a:solidFill>
              </a:rPr>
              <a:t>Divergent Change </a:t>
            </a:r>
          </a:p>
        </p:txBody>
      </p:sp>
      <p:sp>
        <p:nvSpPr>
          <p:cNvPr id="2" name="TextBox 1">
            <a:extLst>
              <a:ext uri="{FF2B5EF4-FFF2-40B4-BE49-F238E27FC236}">
                <a16:creationId xmlns:a16="http://schemas.microsoft.com/office/drawing/2014/main" id="{C1BF4415-5F17-1D4C-D80E-7348B5912DB6}"/>
              </a:ext>
            </a:extLst>
          </p:cNvPr>
          <p:cNvSpPr txBox="1"/>
          <p:nvPr/>
        </p:nvSpPr>
        <p:spPr>
          <a:xfrm>
            <a:off x="0" y="1916365"/>
            <a:ext cx="12058023" cy="4247317"/>
          </a:xfrm>
          <a:prstGeom prst="rect">
            <a:avLst/>
          </a:prstGeom>
          <a:noFill/>
        </p:spPr>
        <p:txBody>
          <a:bodyPr wrap="square" rtlCol="0">
            <a:spAutoFit/>
          </a:bodyPr>
          <a:lstStyle/>
          <a:p>
            <a:pPr algn="ctr"/>
            <a:r>
              <a:rPr lang="en-US" sz="5400" dirty="0">
                <a:solidFill>
                  <a:schemeClr val="bg1">
                    <a:lumMod val="95000"/>
                    <a:lumOff val="5000"/>
                  </a:schemeClr>
                </a:solidFill>
                <a:latin typeface="PT Sans" panose="020B0503020203020204" pitchFamily="34" charset="0"/>
              </a:rPr>
              <a:t>When one class </a:t>
            </a:r>
            <a:r>
              <a:rPr lang="en-US" sz="5400" dirty="0">
                <a:solidFill>
                  <a:srgbClr val="C00000"/>
                </a:solidFill>
                <a:latin typeface="PT Sans" panose="020B0503020203020204" pitchFamily="34" charset="0"/>
              </a:rPr>
              <a:t>does</a:t>
            </a:r>
            <a:r>
              <a:rPr lang="en-US" sz="5400" dirty="0">
                <a:solidFill>
                  <a:schemeClr val="bg1">
                    <a:lumMod val="95000"/>
                    <a:lumOff val="5000"/>
                  </a:schemeClr>
                </a:solidFill>
                <a:latin typeface="PT Sans" panose="020B0503020203020204" pitchFamily="34" charset="0"/>
              </a:rPr>
              <a:t> the work of </a:t>
            </a:r>
            <a:r>
              <a:rPr lang="en-US" sz="5400" dirty="0">
                <a:solidFill>
                  <a:srgbClr val="C00000"/>
                </a:solidFill>
                <a:latin typeface="PT Sans" panose="020B0503020203020204" pitchFamily="34" charset="0"/>
              </a:rPr>
              <a:t>two</a:t>
            </a:r>
            <a:r>
              <a:rPr lang="en-US" sz="5400" dirty="0">
                <a:solidFill>
                  <a:schemeClr val="bg1">
                    <a:lumMod val="95000"/>
                    <a:lumOff val="5000"/>
                  </a:schemeClr>
                </a:solidFill>
                <a:latin typeface="PT Sans" panose="020B0503020203020204" pitchFamily="34" charset="0"/>
              </a:rPr>
              <a:t>.</a:t>
            </a:r>
          </a:p>
          <a:p>
            <a:r>
              <a:rPr lang="en-US" sz="5400" dirty="0">
                <a:solidFill>
                  <a:schemeClr val="bg1">
                    <a:lumMod val="95000"/>
                    <a:lumOff val="5000"/>
                  </a:schemeClr>
                </a:solidFill>
              </a:rPr>
              <a:t>Our example :</a:t>
            </a:r>
          </a:p>
          <a:p>
            <a:r>
              <a:rPr lang="en-US" sz="5400" dirty="0">
                <a:solidFill>
                  <a:srgbClr val="C00000"/>
                </a:solidFill>
              </a:rPr>
              <a:t>Hero</a:t>
            </a:r>
            <a:r>
              <a:rPr lang="en-US" sz="5400" dirty="0">
                <a:solidFill>
                  <a:schemeClr val="bg1">
                    <a:lumMod val="95000"/>
                    <a:lumOff val="5000"/>
                  </a:schemeClr>
                </a:solidFill>
              </a:rPr>
              <a:t> :health ,</a:t>
            </a:r>
            <a:r>
              <a:rPr lang="en-US" sz="5400" dirty="0" err="1">
                <a:solidFill>
                  <a:schemeClr val="bg1">
                    <a:lumMod val="95000"/>
                    <a:lumOff val="5000"/>
                  </a:schemeClr>
                </a:solidFill>
                <a:latin typeface="Consolas" panose="020B0609020204030204" pitchFamily="49" charset="0"/>
              </a:rPr>
              <a:t>arm_Health</a:t>
            </a:r>
            <a:r>
              <a:rPr lang="en-US" sz="5400" dirty="0" err="1">
                <a:solidFill>
                  <a:schemeClr val="bg1">
                    <a:lumMod val="95000"/>
                    <a:lumOff val="5000"/>
                  </a:schemeClr>
                </a:solidFill>
              </a:rPr>
              <a:t>,arm_power</a:t>
            </a:r>
            <a:br>
              <a:rPr lang="en-US" sz="5400" dirty="0">
                <a:solidFill>
                  <a:schemeClr val="bg1">
                    <a:lumMod val="95000"/>
                    <a:lumOff val="5000"/>
                  </a:schemeClr>
                </a:solidFill>
              </a:rPr>
            </a:br>
            <a:endParaRPr lang="en-US" sz="5400" dirty="0">
              <a:solidFill>
                <a:schemeClr val="bg1">
                  <a:lumMod val="95000"/>
                  <a:lumOff val="5000"/>
                </a:schemeClr>
              </a:solidFill>
            </a:endParaRPr>
          </a:p>
          <a:p>
            <a:endParaRPr lang="en-US" sz="5400" dirty="0"/>
          </a:p>
        </p:txBody>
      </p:sp>
      <p:grpSp>
        <p:nvGrpSpPr>
          <p:cNvPr id="4" name="Group 3">
            <a:extLst>
              <a:ext uri="{FF2B5EF4-FFF2-40B4-BE49-F238E27FC236}">
                <a16:creationId xmlns:a16="http://schemas.microsoft.com/office/drawing/2014/main" id="{D8C71713-173A-305B-D711-19D3C3E354CD}"/>
              </a:ext>
            </a:extLst>
          </p:cNvPr>
          <p:cNvGrpSpPr/>
          <p:nvPr/>
        </p:nvGrpSpPr>
        <p:grpSpPr>
          <a:xfrm>
            <a:off x="2900588" y="618956"/>
            <a:ext cx="7063523" cy="1201353"/>
            <a:chOff x="2890649" y="1416272"/>
            <a:chExt cx="7063523" cy="1201353"/>
          </a:xfrm>
        </p:grpSpPr>
        <p:sp>
          <p:nvSpPr>
            <p:cNvPr id="13" name="TextBox 12">
              <a:extLst>
                <a:ext uri="{FF2B5EF4-FFF2-40B4-BE49-F238E27FC236}">
                  <a16:creationId xmlns:a16="http://schemas.microsoft.com/office/drawing/2014/main" id="{7BC3AF60-850B-1FA3-10A3-C1F8B6052D36}"/>
                </a:ext>
              </a:extLst>
            </p:cNvPr>
            <p:cNvSpPr txBox="1"/>
            <p:nvPr/>
          </p:nvSpPr>
          <p:spPr>
            <a:xfrm>
              <a:off x="2890649" y="1786628"/>
              <a:ext cx="6684666" cy="830997"/>
            </a:xfrm>
            <a:prstGeom prst="rect">
              <a:avLst/>
            </a:prstGeom>
            <a:noFill/>
          </p:spPr>
          <p:txBody>
            <a:bodyPr wrap="square">
              <a:spAutoFit/>
            </a:bodyPr>
            <a:lstStyle/>
            <a:p>
              <a:r>
                <a:rPr lang="en-US" sz="4800" b="1" dirty="0">
                  <a:solidFill>
                    <a:schemeClr val="bg1"/>
                  </a:solidFill>
                  <a:latin typeface="PT Sans" panose="020B0503020203020204" pitchFamily="34" charset="0"/>
                </a:rPr>
                <a:t>What is Extract class</a:t>
              </a:r>
            </a:p>
          </p:txBody>
        </p:sp>
        <p:pic>
          <p:nvPicPr>
            <p:cNvPr id="14" name="Graphic 13" descr="Question Mark with solid fill">
              <a:extLst>
                <a:ext uri="{FF2B5EF4-FFF2-40B4-BE49-F238E27FC236}">
                  <a16:creationId xmlns:a16="http://schemas.microsoft.com/office/drawing/2014/main" id="{B9040FC0-A2B8-157B-230D-CC3AC5EFC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9818" y="1416272"/>
              <a:ext cx="1101605" cy="1124319"/>
            </a:xfrm>
            <a:prstGeom prst="rect">
              <a:avLst/>
            </a:prstGeom>
          </p:spPr>
        </p:pic>
        <p:pic>
          <p:nvPicPr>
            <p:cNvPr id="5" name="Graphic 4" descr="Question Mark with solid fill">
              <a:extLst>
                <a:ext uri="{FF2B5EF4-FFF2-40B4-BE49-F238E27FC236}">
                  <a16:creationId xmlns:a16="http://schemas.microsoft.com/office/drawing/2014/main" id="{AEE9CDAC-BCAF-D438-85F4-A594FC4BEB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2567" y="1416272"/>
              <a:ext cx="1101605" cy="1124319"/>
            </a:xfrm>
            <a:prstGeom prst="rect">
              <a:avLst/>
            </a:prstGeom>
          </p:spPr>
        </p:pic>
      </p:grpSp>
      <p:grpSp>
        <p:nvGrpSpPr>
          <p:cNvPr id="9" name="Group 8">
            <a:extLst>
              <a:ext uri="{FF2B5EF4-FFF2-40B4-BE49-F238E27FC236}">
                <a16:creationId xmlns:a16="http://schemas.microsoft.com/office/drawing/2014/main" id="{5BE89077-0D83-9650-D8A4-69544192F6DC}"/>
              </a:ext>
            </a:extLst>
          </p:cNvPr>
          <p:cNvGrpSpPr/>
          <p:nvPr/>
        </p:nvGrpSpPr>
        <p:grpSpPr>
          <a:xfrm>
            <a:off x="1093304" y="4227352"/>
            <a:ext cx="8577899" cy="2767312"/>
            <a:chOff x="1093304" y="4227352"/>
            <a:chExt cx="8577899" cy="2767312"/>
          </a:xfrm>
        </p:grpSpPr>
        <p:sp>
          <p:nvSpPr>
            <p:cNvPr id="6" name="TextBox 5">
              <a:extLst>
                <a:ext uri="{FF2B5EF4-FFF2-40B4-BE49-F238E27FC236}">
                  <a16:creationId xmlns:a16="http://schemas.microsoft.com/office/drawing/2014/main" id="{3A5D8E4B-09CA-E232-114F-F4547DECE5A5}"/>
                </a:ext>
              </a:extLst>
            </p:cNvPr>
            <p:cNvSpPr txBox="1"/>
            <p:nvPr/>
          </p:nvSpPr>
          <p:spPr>
            <a:xfrm>
              <a:off x="1093304" y="4790661"/>
              <a:ext cx="6587614" cy="923330"/>
            </a:xfrm>
            <a:prstGeom prst="rect">
              <a:avLst/>
            </a:prstGeom>
            <a:noFill/>
          </p:spPr>
          <p:txBody>
            <a:bodyPr wrap="square" rtlCol="0">
              <a:spAutoFit/>
            </a:bodyPr>
            <a:lstStyle/>
            <a:p>
              <a:r>
                <a:rPr lang="en-US" sz="5400">
                  <a:solidFill>
                    <a:schemeClr val="accent3">
                      <a:lumMod val="50000"/>
                    </a:schemeClr>
                  </a:solidFill>
                </a:rPr>
                <a:t>Let’s fix</a:t>
              </a:r>
            </a:p>
          </p:txBody>
        </p:sp>
        <p:pic>
          <p:nvPicPr>
            <p:cNvPr id="8" name="Picture 7" descr="A raccoon with a wrench and a video game controller&#10;&#10;Description automatically generated">
              <a:extLst>
                <a:ext uri="{FF2B5EF4-FFF2-40B4-BE49-F238E27FC236}">
                  <a16:creationId xmlns:a16="http://schemas.microsoft.com/office/drawing/2014/main" id="{40475DD8-E41E-0DB8-C390-ABBE09E33E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9017" y="4227352"/>
              <a:ext cx="4612186" cy="2767312"/>
            </a:xfrm>
            <a:prstGeom prst="rect">
              <a:avLst/>
            </a:prstGeom>
          </p:spPr>
        </p:pic>
      </p:grpSp>
    </p:spTree>
    <p:extLst>
      <p:ext uri="{BB962C8B-B14F-4D97-AF65-F5344CB8AC3E}">
        <p14:creationId xmlns:p14="http://schemas.microsoft.com/office/powerpoint/2010/main" val="266688191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920DE-65DE-BA00-D1FB-F019C56D8329}"/>
              </a:ext>
            </a:extLst>
          </p:cNvPr>
          <p:cNvSpPr txBox="1"/>
          <p:nvPr/>
        </p:nvSpPr>
        <p:spPr>
          <a:xfrm>
            <a:off x="258418" y="89451"/>
            <a:ext cx="9700591" cy="6555641"/>
          </a:xfrm>
          <a:prstGeom prst="rect">
            <a:avLst/>
          </a:prstGeom>
          <a:noFill/>
        </p:spPr>
        <p:txBody>
          <a:bodyPr wrap="square" rtlCol="0">
            <a:spAutoFit/>
          </a:bodyPr>
          <a:lstStyle/>
          <a:p>
            <a:r>
              <a:rPr lang="en-US" sz="2800">
                <a:solidFill>
                  <a:schemeClr val="bg1">
                    <a:lumMod val="95000"/>
                    <a:lumOff val="5000"/>
                  </a:schemeClr>
                </a:solidFill>
                <a:latin typeface="Consolas" panose="020B0609020204030204" pitchFamily="49" charset="0"/>
              </a:rPr>
              <a:t>class </a:t>
            </a:r>
            <a:r>
              <a:rPr lang="en-US" sz="2800">
                <a:solidFill>
                  <a:srgbClr val="FF0000"/>
                </a:solidFill>
                <a:latin typeface="Consolas" panose="020B0609020204030204" pitchFamily="49" charset="0"/>
              </a:rPr>
              <a:t>Hero</a:t>
            </a:r>
            <a:r>
              <a:rPr lang="en-US" sz="2800">
                <a:solidFill>
                  <a:schemeClr val="bg1">
                    <a:lumMod val="95000"/>
                    <a:lumOff val="5000"/>
                  </a:schemeClr>
                </a:solidFill>
                <a:latin typeface="Consolas" panose="020B0609020204030204" pitchFamily="49" charset="0"/>
              </a:rPr>
              <a:t> </a:t>
            </a:r>
            <a:r>
              <a:rPr lang="en-US" sz="2800">
                <a:solidFill>
                  <a:srgbClr val="002060"/>
                </a:solidFill>
                <a:latin typeface="Consolas" panose="020B0609020204030204" pitchFamily="49" charset="0"/>
              </a:rPr>
              <a:t>{</a:t>
            </a:r>
          </a:p>
          <a:p>
            <a:r>
              <a:rPr lang="en-US" sz="2800">
                <a:solidFill>
                  <a:schemeClr val="bg1">
                    <a:lumMod val="95000"/>
                    <a:lumOff val="5000"/>
                  </a:schemeClr>
                </a:solidFill>
                <a:latin typeface="Consolas" panose="020B0609020204030204" pitchFamily="49" charset="0"/>
              </a:rPr>
              <a:t>  </a:t>
            </a:r>
            <a:r>
              <a:rPr lang="en-US" sz="2800" b="1">
                <a:solidFill>
                  <a:srgbClr val="002060"/>
                </a:solidFill>
                <a:latin typeface="Consolas" panose="020B0609020204030204" pitchFamily="49" charset="0"/>
              </a:rPr>
              <a:t>int</a:t>
            </a:r>
            <a:r>
              <a:rPr lang="en-US" sz="2800">
                <a:solidFill>
                  <a:schemeClr val="bg1">
                    <a:lumMod val="95000"/>
                    <a:lumOff val="5000"/>
                  </a:schemeClr>
                </a:solidFill>
                <a:latin typeface="Consolas" panose="020B0609020204030204" pitchFamily="49" charset="0"/>
              </a:rPr>
              <a:t> stamina</a:t>
            </a:r>
          </a:p>
          <a:p>
            <a:r>
              <a:rPr lang="en-US" sz="2800">
                <a:solidFill>
                  <a:schemeClr val="bg1">
                    <a:lumMod val="95000"/>
                    <a:lumOff val="5000"/>
                  </a:schemeClr>
                </a:solidFill>
                <a:latin typeface="Consolas" panose="020B0609020204030204" pitchFamily="49" charset="0"/>
              </a:rPr>
              <a:t>  </a:t>
            </a:r>
            <a:r>
              <a:rPr lang="en-US" sz="2800" b="1">
                <a:solidFill>
                  <a:srgbClr val="002060"/>
                </a:solidFill>
                <a:latin typeface="Consolas" panose="020B0609020204030204" pitchFamily="49" charset="0"/>
              </a:rPr>
              <a:t>int</a:t>
            </a:r>
            <a:r>
              <a:rPr lang="en-US" sz="2800">
                <a:solidFill>
                  <a:schemeClr val="bg1">
                    <a:lumMod val="95000"/>
                    <a:lumOff val="5000"/>
                  </a:schemeClr>
                </a:solidFill>
                <a:latin typeface="Consolas" panose="020B0609020204030204" pitchFamily="49" charset="0"/>
              </a:rPr>
              <a:t> health;</a:t>
            </a:r>
          </a:p>
          <a:p>
            <a:r>
              <a:rPr lang="en-US" sz="2800">
                <a:solidFill>
                  <a:schemeClr val="bg1">
                    <a:lumMod val="95000"/>
                    <a:lumOff val="5000"/>
                  </a:schemeClr>
                </a:solidFill>
                <a:latin typeface="Consolas" panose="020B0609020204030204" pitchFamily="49" charset="0"/>
              </a:rPr>
              <a:t>  </a:t>
            </a:r>
            <a:r>
              <a:rPr lang="en-US" sz="2800">
                <a:solidFill>
                  <a:schemeClr val="accent3">
                    <a:lumMod val="75000"/>
                  </a:schemeClr>
                </a:solidFill>
                <a:latin typeface="Consolas" panose="020B0609020204030204" pitchFamily="49" charset="0"/>
              </a:rPr>
              <a:t>Arm</a:t>
            </a:r>
            <a:r>
              <a:rPr lang="en-US" sz="2800">
                <a:solidFill>
                  <a:schemeClr val="bg1">
                    <a:lumMod val="95000"/>
                    <a:lumOff val="5000"/>
                  </a:schemeClr>
                </a:solidFill>
                <a:latin typeface="Consolas" panose="020B0609020204030204" pitchFamily="49" charset="0"/>
              </a:rPr>
              <a:t> arm;</a:t>
            </a:r>
          </a:p>
          <a:p>
            <a:pPr lvl="1"/>
            <a:r>
              <a:rPr lang="en-US" sz="2800">
                <a:solidFill>
                  <a:srgbClr val="FF0000"/>
                </a:solidFill>
                <a:latin typeface="Consolas" panose="020B0609020204030204" pitchFamily="49" charset="0"/>
              </a:rPr>
              <a:t>void</a:t>
            </a:r>
            <a:r>
              <a:rPr lang="en-US" sz="2800">
                <a:solidFill>
                  <a:schemeClr val="bg1">
                    <a:lumMod val="95000"/>
                    <a:lumOff val="5000"/>
                  </a:schemeClr>
                </a:solidFill>
                <a:latin typeface="Consolas" panose="020B0609020204030204" pitchFamily="49" charset="0"/>
              </a:rPr>
              <a:t> </a:t>
            </a:r>
            <a:r>
              <a:rPr lang="en-US" sz="2800">
                <a:solidFill>
                  <a:schemeClr val="accent4">
                    <a:lumMod val="50000"/>
                  </a:schemeClr>
                </a:solidFill>
                <a:latin typeface="Consolas" panose="020B0609020204030204" pitchFamily="49" charset="0"/>
              </a:rPr>
              <a:t>call_defense</a:t>
            </a:r>
            <a:r>
              <a:rPr lang="en-US" sz="2800">
                <a:solidFill>
                  <a:schemeClr val="bg1">
                    <a:lumMod val="95000"/>
                    <a:lumOff val="5000"/>
                  </a:schemeClr>
                </a:solidFill>
                <a:latin typeface="Consolas" panose="020B0609020204030204" pitchFamily="49" charset="0"/>
              </a:rPr>
              <a:t>(String </a:t>
            </a:r>
            <a:r>
              <a:rPr lang="en-US" sz="2800">
                <a:solidFill>
                  <a:schemeClr val="accent4">
                    <a:lumMod val="50000"/>
                  </a:schemeClr>
                </a:solidFill>
                <a:latin typeface="Consolas" panose="020B0609020204030204" pitchFamily="49" charset="0"/>
              </a:rPr>
              <a:t>part,</a:t>
            </a:r>
            <a:r>
              <a:rPr lang="en-US" sz="2800">
                <a:solidFill>
                  <a:schemeClr val="bg1">
                    <a:lumMod val="95000"/>
                    <a:lumOff val="5000"/>
                  </a:schemeClr>
                </a:solidFill>
                <a:latin typeface="Consolas" panose="020B0609020204030204" pitchFamily="49" charset="0"/>
              </a:rPr>
              <a:t>Int </a:t>
            </a:r>
            <a:r>
              <a:rPr lang="en-US" sz="2800">
                <a:solidFill>
                  <a:schemeClr val="accent4">
                    <a:lumMod val="50000"/>
                  </a:schemeClr>
                </a:solidFill>
                <a:latin typeface="Consolas" panose="020B0609020204030204" pitchFamily="49" charset="0"/>
              </a:rPr>
              <a:t>damage</a:t>
            </a:r>
            <a:r>
              <a:rPr lang="en-US" sz="2800">
                <a:solidFill>
                  <a:schemeClr val="bg1">
                    <a:lumMod val="95000"/>
                    <a:lumOff val="5000"/>
                  </a:schemeClr>
                </a:solidFill>
                <a:latin typeface="Consolas" panose="020B0609020204030204" pitchFamily="49" charset="0"/>
              </a:rPr>
              <a:t>)</a:t>
            </a:r>
          </a:p>
          <a:p>
            <a:pPr lvl="1"/>
            <a:r>
              <a:rPr lang="en-US" sz="2800">
                <a:solidFill>
                  <a:schemeClr val="bg1">
                    <a:lumMod val="95000"/>
                    <a:lumOff val="5000"/>
                  </a:schemeClr>
                </a:solidFill>
                <a:latin typeface="Consolas" panose="020B0609020204030204" pitchFamily="49" charset="0"/>
              </a:rPr>
              <a:t>{</a:t>
            </a:r>
          </a:p>
          <a:p>
            <a:pPr lvl="1"/>
            <a:r>
              <a:rPr lang="en-US" sz="2800">
                <a:solidFill>
                  <a:schemeClr val="bg1">
                    <a:lumMod val="95000"/>
                    <a:lumOff val="5000"/>
                  </a:schemeClr>
                </a:solidFill>
                <a:latin typeface="Consolas" panose="020B0609020204030204" pitchFamily="49" charset="0"/>
              </a:rPr>
              <a:t> if(</a:t>
            </a:r>
            <a:r>
              <a:rPr lang="en-US" sz="28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part==arm)arm.</a:t>
            </a:r>
            <a:r>
              <a:rPr lang="en-US" sz="2800">
                <a:solidFill>
                  <a:schemeClr val="accent4">
                    <a:lumMod val="50000"/>
                  </a:schemeClr>
                </a:solidFill>
                <a:latin typeface="Consolas" panose="020B0609020204030204" pitchFamily="49" charset="0"/>
              </a:rPr>
              <a:t>defense</a:t>
            </a:r>
            <a:r>
              <a:rPr lang="en-US" sz="2800">
                <a:solidFill>
                  <a:schemeClr val="bg1">
                    <a:lumMod val="95000"/>
                    <a:lumOff val="5000"/>
                  </a:schemeClr>
                </a:solidFill>
                <a:latin typeface="Consolas" panose="020B0609020204030204" pitchFamily="49" charset="0"/>
              </a:rPr>
              <a:t>(</a:t>
            </a:r>
            <a:r>
              <a:rPr lang="en-US" sz="2800">
                <a:solidFill>
                  <a:srgbClr val="C00000"/>
                </a:solidFill>
                <a:latin typeface="Consolas" panose="020B0609020204030204" pitchFamily="49" charset="0"/>
              </a:rPr>
              <a:t>damage</a:t>
            </a:r>
            <a:r>
              <a:rPr lang="en-US" sz="2800">
                <a:solidFill>
                  <a:schemeClr val="bg1">
                    <a:lumMod val="95000"/>
                    <a:lumOff val="5000"/>
                  </a:schemeClr>
                </a:solidFill>
                <a:latin typeface="Consolas" panose="020B0609020204030204" pitchFamily="49" charset="0"/>
              </a:rPr>
              <a:t>);</a:t>
            </a:r>
          </a:p>
          <a:p>
            <a:pPr lvl="1"/>
            <a:r>
              <a:rPr lang="en-US" sz="2800">
                <a:solidFill>
                  <a:schemeClr val="bg1">
                    <a:lumMod val="95000"/>
                    <a:lumOff val="5000"/>
                  </a:schemeClr>
                </a:solidFill>
                <a:latin typeface="Consolas" panose="020B0609020204030204" pitchFamily="49" charset="0"/>
              </a:rPr>
              <a:t>}</a:t>
            </a:r>
          </a:p>
          <a:p>
            <a:pPr lvl="1"/>
            <a:endParaRPr lang="en-US" sz="2800">
              <a:solidFill>
                <a:schemeClr val="bg1">
                  <a:lumMod val="95000"/>
                  <a:lumOff val="5000"/>
                </a:schemeClr>
              </a:solidFill>
              <a:latin typeface="Consolas" panose="020B0609020204030204" pitchFamily="49" charset="0"/>
            </a:endParaRPr>
          </a:p>
          <a:p>
            <a:r>
              <a:rPr lang="en-US" sz="2800">
                <a:solidFill>
                  <a:srgbClr val="C00000"/>
                </a:solidFill>
                <a:latin typeface="Consolas" panose="020B0609020204030204" pitchFamily="49" charset="0"/>
              </a:rPr>
              <a:t> void</a:t>
            </a:r>
            <a:r>
              <a:rPr lang="en-US" sz="2800">
                <a:solidFill>
                  <a:schemeClr val="bg1">
                    <a:lumMod val="95000"/>
                    <a:lumOff val="5000"/>
                  </a:schemeClr>
                </a:solidFill>
                <a:latin typeface="Consolas" panose="020B0609020204030204" pitchFamily="49" charset="0"/>
              </a:rPr>
              <a:t> </a:t>
            </a:r>
            <a:r>
              <a:rPr lang="en-US" sz="2800">
                <a:solidFill>
                  <a:schemeClr val="accent4">
                    <a:lumMod val="50000"/>
                  </a:schemeClr>
                </a:solidFill>
                <a:latin typeface="Consolas" panose="020B0609020204030204" pitchFamily="49" charset="0"/>
              </a:rPr>
              <a:t>call_attack</a:t>
            </a:r>
            <a:r>
              <a:rPr lang="en-US" sz="2800">
                <a:solidFill>
                  <a:schemeClr val="bg1">
                    <a:lumMod val="95000"/>
                    <a:lumOff val="5000"/>
                  </a:schemeClr>
                </a:solidFill>
                <a:latin typeface="Consolas" panose="020B0609020204030204" pitchFamily="49" charset="0"/>
              </a:rPr>
              <a:t>(String </a:t>
            </a:r>
            <a:r>
              <a:rPr lang="en-US" sz="2800">
                <a:solidFill>
                  <a:schemeClr val="accent4">
                    <a:lumMod val="50000"/>
                  </a:schemeClr>
                </a:solidFill>
                <a:latin typeface="Consolas" panose="020B0609020204030204" pitchFamily="49" charset="0"/>
              </a:rPr>
              <a:t>part,</a:t>
            </a:r>
            <a:r>
              <a:rPr lang="en-US" sz="2800">
                <a:solidFill>
                  <a:schemeClr val="bg1">
                    <a:lumMod val="95000"/>
                    <a:lumOff val="5000"/>
                  </a:schemeClr>
                </a:solidFill>
                <a:latin typeface="Consolas" panose="020B0609020204030204" pitchFamily="49" charset="0"/>
              </a:rPr>
              <a:t>Int </a:t>
            </a:r>
            <a:r>
              <a:rPr lang="en-US" sz="2800">
                <a:solidFill>
                  <a:schemeClr val="accent4">
                    <a:lumMod val="50000"/>
                  </a:schemeClr>
                </a:solidFill>
                <a:latin typeface="Consolas" panose="020B0609020204030204" pitchFamily="49" charset="0"/>
              </a:rPr>
              <a:t>damaage</a:t>
            </a:r>
            <a:r>
              <a:rPr lang="en-US" sz="2800">
                <a:solidFill>
                  <a:schemeClr val="bg1">
                    <a:lumMod val="95000"/>
                    <a:lumOff val="5000"/>
                  </a:schemeClr>
                </a:solidFill>
                <a:latin typeface="Consolas" panose="020B0609020204030204" pitchFamily="49" charset="0"/>
              </a:rPr>
              <a:t>)</a:t>
            </a:r>
          </a:p>
          <a:p>
            <a:r>
              <a:rPr lang="en-US" sz="2800">
                <a:solidFill>
                  <a:schemeClr val="bg1">
                    <a:lumMod val="95000"/>
                    <a:lumOff val="5000"/>
                  </a:schemeClr>
                </a:solidFill>
                <a:latin typeface="Consolas" panose="020B0609020204030204" pitchFamily="49" charset="0"/>
              </a:rPr>
              <a:t>  {</a:t>
            </a:r>
          </a:p>
          <a:p>
            <a:pPr lvl="1"/>
            <a:r>
              <a:rPr lang="en-US" sz="2800">
                <a:solidFill>
                  <a:schemeClr val="bg1">
                    <a:lumMod val="95000"/>
                    <a:lumOff val="5000"/>
                  </a:schemeClr>
                </a:solidFill>
                <a:latin typeface="Consolas" panose="020B0609020204030204" pitchFamily="49" charset="0"/>
              </a:rPr>
              <a:t>if(</a:t>
            </a:r>
            <a:r>
              <a:rPr lang="en-US" sz="28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part==arm)arm.</a:t>
            </a:r>
            <a:r>
              <a:rPr lang="en-US" sz="2800">
                <a:solidFill>
                  <a:schemeClr val="accent4">
                    <a:lumMod val="50000"/>
                  </a:schemeClr>
                </a:solidFill>
                <a:latin typeface="Consolas" panose="020B0609020204030204" pitchFamily="49" charset="0"/>
              </a:rPr>
              <a:t>attack</a:t>
            </a:r>
            <a:r>
              <a:rPr lang="en-US" sz="2800">
                <a:solidFill>
                  <a:schemeClr val="bg1">
                    <a:lumMod val="95000"/>
                    <a:lumOff val="5000"/>
                  </a:schemeClr>
                </a:solidFill>
                <a:latin typeface="Consolas" panose="020B0609020204030204" pitchFamily="49" charset="0"/>
              </a:rPr>
              <a:t>(</a:t>
            </a:r>
            <a:r>
              <a:rPr lang="en-US" sz="2800">
                <a:solidFill>
                  <a:srgbClr val="C00000"/>
                </a:solidFill>
                <a:latin typeface="Consolas" panose="020B0609020204030204" pitchFamily="49" charset="0"/>
              </a:rPr>
              <a:t>damage</a:t>
            </a:r>
            <a:r>
              <a:rPr lang="en-US" sz="2800">
                <a:solidFill>
                  <a:schemeClr val="bg1">
                    <a:lumMod val="95000"/>
                    <a:lumOff val="5000"/>
                  </a:schemeClr>
                </a:solidFill>
                <a:latin typeface="Consolas" panose="020B0609020204030204" pitchFamily="49" charset="0"/>
              </a:rPr>
              <a:t>);</a:t>
            </a:r>
          </a:p>
          <a:p>
            <a:r>
              <a:rPr lang="en-US" sz="2800">
                <a:solidFill>
                  <a:schemeClr val="bg1">
                    <a:lumMod val="95000"/>
                    <a:lumOff val="5000"/>
                  </a:schemeClr>
                </a:solidFill>
                <a:latin typeface="Consolas" panose="020B0609020204030204" pitchFamily="49" charset="0"/>
              </a:rPr>
              <a:t>  }</a:t>
            </a:r>
          </a:p>
          <a:p>
            <a:endParaRPr lang="en-US" sz="2800">
              <a:solidFill>
                <a:schemeClr val="bg1">
                  <a:lumMod val="95000"/>
                  <a:lumOff val="5000"/>
                </a:schemeClr>
              </a:solidFill>
              <a:latin typeface="Consolas" panose="020B0609020204030204" pitchFamily="49" charset="0"/>
            </a:endParaRPr>
          </a:p>
          <a:p>
            <a:r>
              <a:rPr lang="en-US" sz="2800">
                <a:solidFill>
                  <a:schemeClr val="bg1">
                    <a:lumMod val="95000"/>
                    <a:lumOff val="5000"/>
                  </a:schemeClr>
                </a:solidFill>
              </a:rPr>
              <a:t>   </a:t>
            </a:r>
            <a:r>
              <a:rPr lang="en-US" sz="2800">
                <a:solidFill>
                  <a:schemeClr val="accent4">
                    <a:lumMod val="50000"/>
                  </a:schemeClr>
                </a:solidFill>
              </a:rPr>
              <a:t>}</a:t>
            </a:r>
          </a:p>
        </p:txBody>
      </p:sp>
    </p:spTree>
    <p:extLst>
      <p:ext uri="{BB962C8B-B14F-4D97-AF65-F5344CB8AC3E}">
        <p14:creationId xmlns:p14="http://schemas.microsoft.com/office/powerpoint/2010/main" val="253239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1BB6A-DB1E-4E1B-B0D4-10BAE16D5968}"/>
              </a:ext>
            </a:extLst>
          </p:cNvPr>
          <p:cNvSpPr>
            <a:spLocks noGrp="1"/>
          </p:cNvSpPr>
          <p:nvPr>
            <p:ph type="title"/>
          </p:nvPr>
        </p:nvSpPr>
        <p:spPr>
          <a:xfrm>
            <a:off x="550200" y="542407"/>
            <a:ext cx="10404671" cy="2003569"/>
          </a:xfrm>
        </p:spPr>
        <p:txBody>
          <a:bodyPr>
            <a:noAutofit/>
          </a:bodyPr>
          <a:lstStyle/>
          <a:p>
            <a:r>
              <a:rPr lang="en-US" sz="5400" dirty="0">
                <a:solidFill>
                  <a:schemeClr val="bg1"/>
                </a:solidFill>
              </a:rPr>
              <a:t>Resources </a:t>
            </a:r>
          </a:p>
        </p:txBody>
      </p:sp>
      <p:sp>
        <p:nvSpPr>
          <p:cNvPr id="5" name="TextBox 4">
            <a:extLst>
              <a:ext uri="{FF2B5EF4-FFF2-40B4-BE49-F238E27FC236}">
                <a16:creationId xmlns:a16="http://schemas.microsoft.com/office/drawing/2014/main" id="{D70CBCA4-D45B-4CA6-AF2D-F8EE8286A24E}"/>
              </a:ext>
            </a:extLst>
          </p:cNvPr>
          <p:cNvSpPr txBox="1"/>
          <p:nvPr/>
        </p:nvSpPr>
        <p:spPr>
          <a:xfrm>
            <a:off x="550200" y="1817560"/>
            <a:ext cx="4737794" cy="754053"/>
          </a:xfrm>
          <a:prstGeom prst="rect">
            <a:avLst/>
          </a:prstGeom>
          <a:noFill/>
        </p:spPr>
        <p:txBody>
          <a:bodyPr wrap="square" rtlCol="0">
            <a:spAutoFit/>
          </a:bodyPr>
          <a:lstStyle/>
          <a:p>
            <a:r>
              <a:rPr lang="en-US" sz="3200" dirty="0">
                <a:solidFill>
                  <a:schemeClr val="bg1"/>
                </a:solidFill>
              </a:rPr>
              <a:t>Recommended Books:</a:t>
            </a:r>
          </a:p>
          <a:p>
            <a:r>
              <a:rPr lang="en-US" sz="1100" dirty="0">
                <a:solidFill>
                  <a:schemeClr val="bg1"/>
                </a:solidFill>
              </a:rPr>
              <a:t>* Ordered by easiest to more advanced </a:t>
            </a:r>
          </a:p>
        </p:txBody>
      </p:sp>
      <p:sp>
        <p:nvSpPr>
          <p:cNvPr id="10" name="TextBox 9">
            <a:extLst>
              <a:ext uri="{FF2B5EF4-FFF2-40B4-BE49-F238E27FC236}">
                <a16:creationId xmlns:a16="http://schemas.microsoft.com/office/drawing/2014/main" id="{6941997E-D8B1-40B2-A94A-29030FEEEEF3}"/>
              </a:ext>
            </a:extLst>
          </p:cNvPr>
          <p:cNvSpPr txBox="1"/>
          <p:nvPr/>
        </p:nvSpPr>
        <p:spPr>
          <a:xfrm>
            <a:off x="779929" y="2631901"/>
            <a:ext cx="4293516" cy="2246769"/>
          </a:xfrm>
          <a:prstGeom prst="rect">
            <a:avLst/>
          </a:prstGeom>
          <a:noFill/>
        </p:spPr>
        <p:txBody>
          <a:bodyPr wrap="square" rtlCol="0">
            <a:spAutoFit/>
          </a:bodyPr>
          <a:lstStyle/>
          <a:p>
            <a:pPr marL="342900" indent="-342900">
              <a:buFont typeface="Wingdings" panose="05000000000000000000" pitchFamily="2" charset="2"/>
              <a:buChar char="§"/>
            </a:pPr>
            <a:r>
              <a:rPr lang="en-US" sz="2000" b="1" i="1" dirty="0">
                <a:solidFill>
                  <a:schemeClr val="bg1"/>
                </a:solidFill>
              </a:rPr>
              <a:t>Dive into Refactoring</a:t>
            </a:r>
          </a:p>
          <a:p>
            <a:pPr marL="342900" indent="-342900">
              <a:buFont typeface="Wingdings" panose="05000000000000000000" pitchFamily="2" charset="2"/>
              <a:buChar char="§"/>
            </a:pPr>
            <a:endParaRPr lang="en-US" sz="2000" b="1" i="1" dirty="0">
              <a:solidFill>
                <a:schemeClr val="bg1"/>
              </a:solidFill>
            </a:endParaRPr>
          </a:p>
          <a:p>
            <a:pPr marL="342900" indent="-342900">
              <a:buFont typeface="Wingdings" panose="05000000000000000000" pitchFamily="2" charset="2"/>
              <a:buChar char="§"/>
            </a:pPr>
            <a:r>
              <a:rPr lang="en-US" sz="2000" b="1" i="1" dirty="0">
                <a:solidFill>
                  <a:schemeClr val="bg1"/>
                </a:solidFill>
              </a:rPr>
              <a:t>Clean Code: A Handbook of Agile Software Craftsmanship</a:t>
            </a:r>
          </a:p>
          <a:p>
            <a:pPr marL="342900" indent="-342900">
              <a:buFont typeface="Wingdings" panose="05000000000000000000" pitchFamily="2" charset="2"/>
              <a:buChar char="§"/>
            </a:pPr>
            <a:endParaRPr lang="en-US" sz="2000" b="1" i="1" dirty="0">
              <a:solidFill>
                <a:schemeClr val="bg1"/>
              </a:solidFill>
            </a:endParaRPr>
          </a:p>
          <a:p>
            <a:pPr marL="342900" indent="-342900">
              <a:buFont typeface="Wingdings" panose="05000000000000000000" pitchFamily="2" charset="2"/>
              <a:buChar char="§"/>
            </a:pPr>
            <a:r>
              <a:rPr lang="en-US" sz="2000" b="1" i="1" dirty="0">
                <a:solidFill>
                  <a:schemeClr val="bg1"/>
                </a:solidFill>
              </a:rPr>
              <a:t>Refactoring: Improving the design of existing code</a:t>
            </a:r>
          </a:p>
        </p:txBody>
      </p:sp>
      <p:sp>
        <p:nvSpPr>
          <p:cNvPr id="3" name="TextBox 2">
            <a:extLst>
              <a:ext uri="{FF2B5EF4-FFF2-40B4-BE49-F238E27FC236}">
                <a16:creationId xmlns:a16="http://schemas.microsoft.com/office/drawing/2014/main" id="{F26DE3E0-0E43-83BA-99F4-7A94C570C52D}"/>
              </a:ext>
            </a:extLst>
          </p:cNvPr>
          <p:cNvSpPr txBox="1"/>
          <p:nvPr/>
        </p:nvSpPr>
        <p:spPr>
          <a:xfrm>
            <a:off x="628026" y="5024883"/>
            <a:ext cx="4445419" cy="523220"/>
          </a:xfrm>
          <a:prstGeom prst="rect">
            <a:avLst/>
          </a:prstGeom>
          <a:noFill/>
        </p:spPr>
        <p:txBody>
          <a:bodyPr wrap="square" rtlCol="0">
            <a:spAutoFit/>
          </a:bodyPr>
          <a:lstStyle/>
          <a:p>
            <a:r>
              <a:rPr lang="en-US" sz="2800" dirty="0">
                <a:solidFill>
                  <a:schemeClr val="bg1"/>
                </a:solidFill>
              </a:rPr>
              <a:t>Recommended Websites:</a:t>
            </a:r>
          </a:p>
        </p:txBody>
      </p:sp>
      <p:sp>
        <p:nvSpPr>
          <p:cNvPr id="6" name="TextBox 5">
            <a:extLst>
              <a:ext uri="{FF2B5EF4-FFF2-40B4-BE49-F238E27FC236}">
                <a16:creationId xmlns:a16="http://schemas.microsoft.com/office/drawing/2014/main" id="{656BE436-73A7-06A6-3753-C2B71FA78FBE}"/>
              </a:ext>
            </a:extLst>
          </p:cNvPr>
          <p:cNvSpPr txBox="1"/>
          <p:nvPr/>
        </p:nvSpPr>
        <p:spPr>
          <a:xfrm>
            <a:off x="779929" y="5634028"/>
            <a:ext cx="3594847" cy="369332"/>
          </a:xfrm>
          <a:prstGeom prst="rect">
            <a:avLst/>
          </a:prstGeom>
          <a:noFill/>
        </p:spPr>
        <p:txBody>
          <a:bodyPr wrap="square" rtlCol="0">
            <a:spAutoFit/>
          </a:bodyPr>
          <a:lstStyle/>
          <a:p>
            <a:pPr marL="285750" indent="-285750">
              <a:buFont typeface="Wingdings" panose="05000000000000000000" pitchFamily="2" charset="2"/>
              <a:buChar char="§"/>
            </a:pPr>
            <a:r>
              <a:rPr lang="en-US" b="1" dirty="0">
                <a:solidFill>
                  <a:schemeClr val="bg1"/>
                </a:solidFill>
              </a:rPr>
              <a:t>https://refactoring.guru</a:t>
            </a:r>
          </a:p>
        </p:txBody>
      </p:sp>
      <p:pic>
        <p:nvPicPr>
          <p:cNvPr id="15" name="Picture 14" descr="A cartoon of a chest&#10;&#10;Description automatically generated">
            <a:extLst>
              <a:ext uri="{FF2B5EF4-FFF2-40B4-BE49-F238E27FC236}">
                <a16:creationId xmlns:a16="http://schemas.microsoft.com/office/drawing/2014/main" id="{CCCA538C-2969-9C83-861D-EBC520986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2594" y="456482"/>
            <a:ext cx="804363" cy="804363"/>
          </a:xfrm>
          <a:prstGeom prst="rect">
            <a:avLst/>
          </a:prstGeom>
        </p:spPr>
      </p:pic>
      <p:pic>
        <p:nvPicPr>
          <p:cNvPr id="8" name="Picture 7">
            <a:extLst>
              <a:ext uri="{FF2B5EF4-FFF2-40B4-BE49-F238E27FC236}">
                <a16:creationId xmlns:a16="http://schemas.microsoft.com/office/drawing/2014/main" id="{1567CA18-B821-CD1B-6B34-25350C9821B0}"/>
              </a:ext>
            </a:extLst>
          </p:cNvPr>
          <p:cNvPicPr>
            <a:picLocks noChangeAspect="1"/>
          </p:cNvPicPr>
          <p:nvPr/>
        </p:nvPicPr>
        <p:blipFill>
          <a:blip r:embed="rId3"/>
          <a:stretch>
            <a:fillRect/>
          </a:stretch>
        </p:blipFill>
        <p:spPr>
          <a:xfrm>
            <a:off x="7969220" y="435889"/>
            <a:ext cx="2096793" cy="2791294"/>
          </a:xfrm>
          <a:prstGeom prst="rect">
            <a:avLst/>
          </a:prstGeom>
        </p:spPr>
      </p:pic>
      <p:pic>
        <p:nvPicPr>
          <p:cNvPr id="11" name="Picture 10">
            <a:extLst>
              <a:ext uri="{FF2B5EF4-FFF2-40B4-BE49-F238E27FC236}">
                <a16:creationId xmlns:a16="http://schemas.microsoft.com/office/drawing/2014/main" id="{D16D7246-9771-FB80-074D-5F7B925F082D}"/>
              </a:ext>
            </a:extLst>
          </p:cNvPr>
          <p:cNvPicPr>
            <a:picLocks noChangeAspect="1"/>
          </p:cNvPicPr>
          <p:nvPr/>
        </p:nvPicPr>
        <p:blipFill>
          <a:blip r:embed="rId4"/>
          <a:stretch>
            <a:fillRect/>
          </a:stretch>
        </p:blipFill>
        <p:spPr>
          <a:xfrm>
            <a:off x="9594331" y="3383274"/>
            <a:ext cx="2198909" cy="2767834"/>
          </a:xfrm>
          <a:prstGeom prst="rect">
            <a:avLst/>
          </a:prstGeom>
        </p:spPr>
      </p:pic>
      <p:pic>
        <p:nvPicPr>
          <p:cNvPr id="16" name="Picture 15">
            <a:extLst>
              <a:ext uri="{FF2B5EF4-FFF2-40B4-BE49-F238E27FC236}">
                <a16:creationId xmlns:a16="http://schemas.microsoft.com/office/drawing/2014/main" id="{71F86563-EC50-1C10-9924-CA54543513B5}"/>
              </a:ext>
            </a:extLst>
          </p:cNvPr>
          <p:cNvPicPr>
            <a:picLocks noChangeAspect="1"/>
          </p:cNvPicPr>
          <p:nvPr/>
        </p:nvPicPr>
        <p:blipFill rotWithShape="1">
          <a:blip r:embed="rId5"/>
          <a:srcRect l="5481" t="5470" r="7326" b="4650"/>
          <a:stretch/>
        </p:blipFill>
        <p:spPr>
          <a:xfrm>
            <a:off x="6345387" y="3383274"/>
            <a:ext cx="1977002" cy="2791294"/>
          </a:xfrm>
          <a:prstGeom prst="rect">
            <a:avLst/>
          </a:prstGeom>
        </p:spPr>
      </p:pic>
    </p:spTree>
    <p:extLst>
      <p:ext uri="{BB962C8B-B14F-4D97-AF65-F5344CB8AC3E}">
        <p14:creationId xmlns:p14="http://schemas.microsoft.com/office/powerpoint/2010/main" val="252965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920DE-65DE-BA00-D1FB-F019C56D8329}"/>
              </a:ext>
            </a:extLst>
          </p:cNvPr>
          <p:cNvSpPr txBox="1"/>
          <p:nvPr/>
        </p:nvSpPr>
        <p:spPr>
          <a:xfrm>
            <a:off x="258418" y="89451"/>
            <a:ext cx="9700591" cy="6494085"/>
          </a:xfrm>
          <a:prstGeom prst="rect">
            <a:avLst/>
          </a:prstGeom>
          <a:noFill/>
        </p:spPr>
        <p:txBody>
          <a:bodyPr wrap="square" rtlCol="0">
            <a:spAutoFit/>
          </a:bodyPr>
          <a:lstStyle/>
          <a:p>
            <a:r>
              <a:rPr lang="en-US" sz="3200">
                <a:solidFill>
                  <a:schemeClr val="bg1">
                    <a:lumMod val="95000"/>
                    <a:lumOff val="5000"/>
                  </a:schemeClr>
                </a:solidFill>
                <a:latin typeface="Consolas" panose="020B0609020204030204" pitchFamily="49" charset="0"/>
              </a:rPr>
              <a:t>class </a:t>
            </a:r>
            <a:r>
              <a:rPr lang="en-US" sz="3200">
                <a:solidFill>
                  <a:srgbClr val="00B050"/>
                </a:solidFill>
                <a:latin typeface="Consolas" panose="020B0609020204030204" pitchFamily="49" charset="0"/>
              </a:rPr>
              <a:t>Arm</a:t>
            </a:r>
            <a:r>
              <a:rPr lang="en-US" sz="3200">
                <a:solidFill>
                  <a:schemeClr val="bg1">
                    <a:lumMod val="95000"/>
                    <a:lumOff val="5000"/>
                  </a:schemeClr>
                </a:solidFill>
                <a:latin typeface="Consolas" panose="020B0609020204030204" pitchFamily="49" charset="0"/>
              </a:rPr>
              <a:t> {</a:t>
            </a:r>
          </a:p>
          <a:p>
            <a:r>
              <a:rPr lang="en-US" sz="3200">
                <a:solidFill>
                  <a:schemeClr val="bg1">
                    <a:lumMod val="95000"/>
                    <a:lumOff val="5000"/>
                  </a:schemeClr>
                </a:solidFill>
                <a:latin typeface="Consolas" panose="020B0609020204030204" pitchFamily="49" charset="0"/>
              </a:rPr>
              <a:t>  </a:t>
            </a:r>
            <a:r>
              <a:rPr lang="en-US" sz="3200">
                <a:solidFill>
                  <a:srgbClr val="002060"/>
                </a:solidFill>
                <a:latin typeface="Consolas" panose="020B0609020204030204" pitchFamily="49" charset="0"/>
              </a:rPr>
              <a:t>int</a:t>
            </a:r>
            <a:r>
              <a:rPr lang="en-US" sz="3200">
                <a:solidFill>
                  <a:schemeClr val="bg1">
                    <a:lumMod val="95000"/>
                    <a:lumOff val="5000"/>
                  </a:schemeClr>
                </a:solidFill>
                <a:latin typeface="Consolas" panose="020B0609020204030204" pitchFamily="49" charset="0"/>
              </a:rPr>
              <a:t> arm_Health;</a:t>
            </a:r>
          </a:p>
          <a:p>
            <a:r>
              <a:rPr lang="en-US" sz="3200">
                <a:solidFill>
                  <a:schemeClr val="bg1">
                    <a:lumMod val="95000"/>
                    <a:lumOff val="5000"/>
                  </a:schemeClr>
                </a:solidFill>
                <a:latin typeface="Consolas" panose="020B0609020204030204" pitchFamily="49" charset="0"/>
              </a:rPr>
              <a:t>  </a:t>
            </a:r>
            <a:r>
              <a:rPr lang="en-US" sz="3200">
                <a:solidFill>
                  <a:srgbClr val="002060"/>
                </a:solidFill>
                <a:latin typeface="Consolas" panose="020B0609020204030204" pitchFamily="49" charset="0"/>
              </a:rPr>
              <a:t>int</a:t>
            </a:r>
            <a:r>
              <a:rPr lang="en-US" sz="3200">
                <a:solidFill>
                  <a:schemeClr val="bg1">
                    <a:lumMod val="95000"/>
                    <a:lumOff val="5000"/>
                  </a:schemeClr>
                </a:solidFill>
                <a:latin typeface="Consolas" panose="020B0609020204030204" pitchFamily="49" charset="0"/>
              </a:rPr>
              <a:t> arm_power;</a:t>
            </a:r>
          </a:p>
          <a:p>
            <a:r>
              <a:rPr lang="en-US" sz="3200">
                <a:solidFill>
                  <a:schemeClr val="bg1">
                    <a:lumMod val="95000"/>
                    <a:lumOff val="5000"/>
                  </a:schemeClr>
                </a:solidFill>
                <a:latin typeface="Consolas" panose="020B0609020204030204" pitchFamily="49" charset="0"/>
              </a:rPr>
              <a:t>  </a:t>
            </a:r>
            <a:r>
              <a:rPr lang="en-US" sz="3200">
                <a:solidFill>
                  <a:srgbClr val="002060"/>
                </a:solidFill>
                <a:latin typeface="Consolas" panose="020B0609020204030204" pitchFamily="49" charset="0"/>
              </a:rPr>
              <a:t>string</a:t>
            </a:r>
            <a:r>
              <a:rPr lang="en-US" sz="3200">
                <a:solidFill>
                  <a:schemeClr val="bg1">
                    <a:lumMod val="95000"/>
                    <a:lumOff val="5000"/>
                  </a:schemeClr>
                </a:solidFill>
                <a:latin typeface="Consolas" panose="020B0609020204030204" pitchFamily="49" charset="0"/>
              </a:rPr>
              <a:t> arm_shield;</a:t>
            </a:r>
            <a:br>
              <a:rPr lang="en-US" sz="3200">
                <a:solidFill>
                  <a:schemeClr val="bg1">
                    <a:lumMod val="95000"/>
                    <a:lumOff val="5000"/>
                  </a:schemeClr>
                </a:solidFill>
                <a:latin typeface="Consolas" panose="020B0609020204030204" pitchFamily="49" charset="0"/>
              </a:rPr>
            </a:br>
            <a:r>
              <a:rPr lang="en-US" sz="3200">
                <a:solidFill>
                  <a:srgbClr val="FF0000"/>
                </a:solidFill>
                <a:latin typeface="Consolas" panose="020B0609020204030204" pitchFamily="49" charset="0"/>
              </a:rPr>
              <a:t>void</a:t>
            </a:r>
            <a:r>
              <a:rPr lang="en-US" sz="3200">
                <a:solidFill>
                  <a:schemeClr val="bg1">
                    <a:lumMod val="95000"/>
                    <a:lumOff val="5000"/>
                  </a:schemeClr>
                </a:solidFill>
                <a:latin typeface="Consolas" panose="020B0609020204030204" pitchFamily="49" charset="0"/>
              </a:rPr>
              <a:t> </a:t>
            </a:r>
            <a:r>
              <a:rPr lang="en-US" sz="3200">
                <a:solidFill>
                  <a:schemeClr val="accent4">
                    <a:lumMod val="50000"/>
                  </a:schemeClr>
                </a:solidFill>
                <a:latin typeface="Consolas" panose="020B0609020204030204" pitchFamily="49" charset="0"/>
              </a:rPr>
              <a:t>defense</a:t>
            </a:r>
            <a:r>
              <a:rPr lang="en-US" sz="3200">
                <a:solidFill>
                  <a:schemeClr val="bg1">
                    <a:lumMod val="95000"/>
                    <a:lumOff val="5000"/>
                  </a:schemeClr>
                </a:solidFill>
                <a:latin typeface="Consolas" panose="020B0609020204030204" pitchFamily="49" charset="0"/>
              </a:rPr>
              <a:t>(Int </a:t>
            </a:r>
            <a:r>
              <a:rPr lang="en-US" sz="3200">
                <a:solidFill>
                  <a:schemeClr val="accent4">
                    <a:lumMod val="50000"/>
                  </a:schemeClr>
                </a:solidFill>
                <a:latin typeface="Consolas" panose="020B0609020204030204" pitchFamily="49" charset="0"/>
              </a:rPr>
              <a:t>damage</a:t>
            </a:r>
            <a:r>
              <a:rPr lang="en-US" sz="3200">
                <a:solidFill>
                  <a:schemeClr val="bg1">
                    <a:lumMod val="95000"/>
                    <a:lumOff val="5000"/>
                  </a:schemeClr>
                </a:solidFill>
                <a:latin typeface="Consolas" panose="020B0609020204030204" pitchFamily="49" charset="0"/>
              </a:rPr>
              <a:t>){</a:t>
            </a:r>
            <a:endParaRPr lang="en-US" sz="32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endParaRPr>
          </a:p>
          <a:p>
            <a:pPr lvl="1"/>
            <a:r>
              <a:rPr lang="en-US" sz="32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if(arm_Health-</a:t>
            </a:r>
            <a:r>
              <a:rPr lang="en-US" sz="3200">
                <a:solidFill>
                  <a:schemeClr val="accent4">
                    <a:lumMod val="50000"/>
                  </a:schemeClr>
                </a:solidFill>
                <a:latin typeface="Consolas" panose="020B0609020204030204" pitchFamily="49" charset="0"/>
              </a:rPr>
              <a:t> damage!=0</a:t>
            </a:r>
            <a:r>
              <a:rPr lang="en-US" sz="3200">
                <a:solidFill>
                  <a:schemeClr val="bg1"/>
                </a:solidFill>
                <a:latin typeface="Consolas" panose="020B0609020204030204" pitchFamily="49" charset="0"/>
              </a:rPr>
              <a:t>){</a:t>
            </a:r>
          </a:p>
          <a:p>
            <a:pPr lvl="1"/>
            <a:r>
              <a:rPr lang="en-US" sz="3200">
                <a:solidFill>
                  <a:schemeClr val="bg1"/>
                </a:solidFill>
                <a:latin typeface="Consolas" panose="020B0609020204030204" pitchFamily="49" charset="0"/>
                <a:ea typeface="Roboto" panose="02000000000000000000" pitchFamily="2" charset="0"/>
                <a:cs typeface="Roboto" panose="02000000000000000000" pitchFamily="2" charset="0"/>
              </a:rPr>
              <a:t>     </a:t>
            </a:r>
            <a:r>
              <a:rPr lang="en-US" sz="32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arm_Health-=</a:t>
            </a:r>
            <a:r>
              <a:rPr lang="en-US" sz="3200">
                <a:solidFill>
                  <a:srgbClr val="002060"/>
                </a:solidFill>
                <a:latin typeface="Consolas" panose="020B0609020204030204" pitchFamily="49" charset="0"/>
                <a:ea typeface="Roboto" panose="02000000000000000000" pitchFamily="2" charset="0"/>
                <a:cs typeface="Roboto" panose="02000000000000000000" pitchFamily="2" charset="0"/>
              </a:rPr>
              <a:t>damage</a:t>
            </a:r>
            <a:r>
              <a:rPr lang="en-US" sz="32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t>
            </a:r>
            <a:endParaRPr lang="en-US" sz="3200">
              <a:solidFill>
                <a:schemeClr val="bg1"/>
              </a:solidFill>
              <a:latin typeface="Consolas" panose="020B0609020204030204" pitchFamily="49" charset="0"/>
              <a:ea typeface="Roboto" panose="02000000000000000000" pitchFamily="2" charset="0"/>
              <a:cs typeface="Roboto" panose="02000000000000000000" pitchFamily="2" charset="0"/>
            </a:endParaRPr>
          </a:p>
          <a:p>
            <a:pPr lvl="1"/>
            <a:r>
              <a:rPr lang="en-US" sz="3200">
                <a:solidFill>
                  <a:schemeClr val="bg1"/>
                </a:solidFill>
                <a:latin typeface="Consolas" panose="020B0609020204030204" pitchFamily="49" charset="0"/>
                <a:ea typeface="Roboto" panose="02000000000000000000" pitchFamily="2" charset="0"/>
                <a:cs typeface="Roboto" panose="02000000000000000000" pitchFamily="2" charset="0"/>
              </a:rPr>
              <a:t> }</a:t>
            </a:r>
            <a:endParaRPr lang="en-US" sz="3200">
              <a:solidFill>
                <a:schemeClr val="bg1">
                  <a:lumMod val="95000"/>
                  <a:lumOff val="5000"/>
                </a:schemeClr>
              </a:solidFill>
              <a:latin typeface="Consolas" panose="020B0609020204030204" pitchFamily="49" charset="0"/>
            </a:endParaRPr>
          </a:p>
          <a:p>
            <a:pPr lvl="1"/>
            <a:r>
              <a:rPr lang="en-US" sz="3200">
                <a:solidFill>
                  <a:schemeClr val="bg1">
                    <a:lumMod val="95000"/>
                    <a:lumOff val="5000"/>
                  </a:schemeClr>
                </a:solidFill>
                <a:latin typeface="Consolas" panose="020B0609020204030204" pitchFamily="49" charset="0"/>
              </a:rPr>
              <a:t>}</a:t>
            </a:r>
          </a:p>
          <a:p>
            <a:pPr lvl="1"/>
            <a:r>
              <a:rPr lang="en-US" sz="3200">
                <a:solidFill>
                  <a:srgbClr val="FF0000"/>
                </a:solidFill>
                <a:latin typeface="Consolas" panose="020B0609020204030204" pitchFamily="49" charset="0"/>
              </a:rPr>
              <a:t>void</a:t>
            </a:r>
            <a:r>
              <a:rPr lang="en-US" sz="3200">
                <a:solidFill>
                  <a:schemeClr val="bg1">
                    <a:lumMod val="95000"/>
                    <a:lumOff val="5000"/>
                  </a:schemeClr>
                </a:solidFill>
                <a:latin typeface="Consolas" panose="020B0609020204030204" pitchFamily="49" charset="0"/>
              </a:rPr>
              <a:t> </a:t>
            </a:r>
            <a:r>
              <a:rPr lang="en-US" sz="3200">
                <a:solidFill>
                  <a:schemeClr val="accent4">
                    <a:lumMod val="50000"/>
                  </a:schemeClr>
                </a:solidFill>
                <a:latin typeface="Consolas" panose="020B0609020204030204" pitchFamily="49" charset="0"/>
              </a:rPr>
              <a:t>attack</a:t>
            </a:r>
            <a:r>
              <a:rPr lang="en-US" sz="3200">
                <a:solidFill>
                  <a:schemeClr val="bg1">
                    <a:lumMod val="95000"/>
                    <a:lumOff val="5000"/>
                  </a:schemeClr>
                </a:solidFill>
                <a:latin typeface="Consolas" panose="020B0609020204030204" pitchFamily="49" charset="0"/>
              </a:rPr>
              <a:t>(Int </a:t>
            </a:r>
            <a:r>
              <a:rPr lang="en-US" sz="3200">
                <a:solidFill>
                  <a:schemeClr val="accent4">
                    <a:lumMod val="50000"/>
                  </a:schemeClr>
                </a:solidFill>
                <a:latin typeface="Consolas" panose="020B0609020204030204" pitchFamily="49" charset="0"/>
              </a:rPr>
              <a:t>damage</a:t>
            </a:r>
            <a:r>
              <a:rPr lang="en-US" sz="3200">
                <a:solidFill>
                  <a:schemeClr val="bg1">
                    <a:lumMod val="95000"/>
                    <a:lumOff val="5000"/>
                  </a:schemeClr>
                </a:solidFill>
                <a:latin typeface="Consolas" panose="020B0609020204030204" pitchFamily="49" charset="0"/>
              </a:rPr>
              <a:t>){</a:t>
            </a:r>
            <a:endParaRPr lang="en-US" sz="32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endParaRPr>
          </a:p>
          <a:p>
            <a:pPr lvl="1"/>
            <a:r>
              <a:rPr lang="en-US" sz="32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arm_powr+=</a:t>
            </a:r>
            <a:r>
              <a:rPr lang="en-US" sz="3200">
                <a:solidFill>
                  <a:srgbClr val="002060"/>
                </a:solidFill>
                <a:latin typeface="Consolas" panose="020B0609020204030204" pitchFamily="49" charset="0"/>
                <a:ea typeface="Roboto" panose="02000000000000000000" pitchFamily="2" charset="0"/>
                <a:cs typeface="Roboto" panose="02000000000000000000" pitchFamily="2" charset="0"/>
              </a:rPr>
              <a:t>damage</a:t>
            </a:r>
            <a:r>
              <a:rPr lang="en-US" sz="3200">
                <a:solidFill>
                  <a:schemeClr val="bg1">
                    <a:lumMod val="95000"/>
                    <a:lumOff val="5000"/>
                  </a:schemeClr>
                </a:solidFill>
                <a:latin typeface="Consolas" panose="020B0609020204030204" pitchFamily="49" charset="0"/>
                <a:ea typeface="Roboto" panose="02000000000000000000" pitchFamily="2" charset="0"/>
                <a:cs typeface="Roboto" panose="02000000000000000000" pitchFamily="2" charset="0"/>
              </a:rPr>
              <a:t>*0.2;</a:t>
            </a:r>
          </a:p>
          <a:p>
            <a:pPr lvl="1"/>
            <a:r>
              <a:rPr lang="en-US" sz="3200">
                <a:solidFill>
                  <a:schemeClr val="bg1">
                    <a:lumMod val="95000"/>
                    <a:lumOff val="5000"/>
                  </a:schemeClr>
                </a:solidFill>
                <a:latin typeface="Consolas" panose="020B0609020204030204" pitchFamily="49" charset="0"/>
              </a:rPr>
              <a:t>}</a:t>
            </a:r>
          </a:p>
          <a:p>
            <a:r>
              <a:rPr lang="en-US" sz="3200">
                <a:solidFill>
                  <a:schemeClr val="bg1">
                    <a:lumMod val="95000"/>
                    <a:lumOff val="5000"/>
                  </a:schemeClr>
                </a:solidFill>
                <a:latin typeface="Consolas" panose="020B0609020204030204" pitchFamily="49" charset="0"/>
              </a:rPr>
              <a:t>}</a:t>
            </a:r>
          </a:p>
        </p:txBody>
      </p:sp>
    </p:spTree>
    <p:extLst>
      <p:ext uri="{BB962C8B-B14F-4D97-AF65-F5344CB8AC3E}">
        <p14:creationId xmlns:p14="http://schemas.microsoft.com/office/powerpoint/2010/main" val="1901698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920DE-65DE-BA00-D1FB-F019C56D8329}"/>
              </a:ext>
            </a:extLst>
          </p:cNvPr>
          <p:cNvSpPr txBox="1"/>
          <p:nvPr/>
        </p:nvSpPr>
        <p:spPr>
          <a:xfrm>
            <a:off x="993913" y="536712"/>
            <a:ext cx="9700591" cy="1015663"/>
          </a:xfrm>
          <a:prstGeom prst="rect">
            <a:avLst/>
          </a:prstGeom>
          <a:noFill/>
        </p:spPr>
        <p:txBody>
          <a:bodyPr wrap="square" rtlCol="0">
            <a:spAutoFit/>
          </a:bodyPr>
          <a:lstStyle/>
          <a:p>
            <a:pPr algn="ctr"/>
            <a:r>
              <a:rPr lang="en-US" sz="6000">
                <a:solidFill>
                  <a:schemeClr val="bg1">
                    <a:lumMod val="95000"/>
                    <a:lumOff val="5000"/>
                  </a:schemeClr>
                </a:solidFill>
                <a:latin typeface="Consolas" panose="020B0609020204030204" pitchFamily="49" charset="0"/>
              </a:rPr>
              <a:t>What happened !!</a:t>
            </a:r>
          </a:p>
        </p:txBody>
      </p:sp>
      <p:sp>
        <p:nvSpPr>
          <p:cNvPr id="2" name="TextBox 1">
            <a:extLst>
              <a:ext uri="{FF2B5EF4-FFF2-40B4-BE49-F238E27FC236}">
                <a16:creationId xmlns:a16="http://schemas.microsoft.com/office/drawing/2014/main" id="{20226A72-2A32-8284-8619-B32899C7DC66}"/>
              </a:ext>
            </a:extLst>
          </p:cNvPr>
          <p:cNvSpPr txBox="1"/>
          <p:nvPr/>
        </p:nvSpPr>
        <p:spPr>
          <a:xfrm>
            <a:off x="119270" y="2017643"/>
            <a:ext cx="11270974" cy="3539430"/>
          </a:xfrm>
          <a:prstGeom prst="rect">
            <a:avLst/>
          </a:prstGeom>
          <a:noFill/>
        </p:spPr>
        <p:txBody>
          <a:bodyPr wrap="square" rtlCol="0">
            <a:spAutoFit/>
          </a:bodyPr>
          <a:lstStyle/>
          <a:p>
            <a:pPr marL="742950" indent="-742950">
              <a:buAutoNum type="arabicParenBoth"/>
            </a:pPr>
            <a:r>
              <a:rPr lang="en-US" sz="4800">
                <a:solidFill>
                  <a:schemeClr val="bg1"/>
                </a:solidFill>
              </a:rPr>
              <a:t>Combine using extract class (</a:t>
            </a:r>
            <a:r>
              <a:rPr lang="en-US" sz="4800">
                <a:solidFill>
                  <a:schemeClr val="accent1">
                    <a:lumMod val="50000"/>
                  </a:schemeClr>
                </a:solidFill>
              </a:rPr>
              <a:t>Arm</a:t>
            </a:r>
            <a:r>
              <a:rPr lang="en-US" sz="4800">
                <a:solidFill>
                  <a:schemeClr val="bg1"/>
                </a:solidFill>
              </a:rPr>
              <a:t>)</a:t>
            </a:r>
          </a:p>
          <a:p>
            <a:pPr marL="742950" indent="-742950">
              <a:buFontTx/>
              <a:buAutoNum type="arabicParenBoth"/>
            </a:pPr>
            <a:r>
              <a:rPr lang="en-US" sz="4800">
                <a:solidFill>
                  <a:schemeClr val="bg1"/>
                </a:solidFill>
              </a:rPr>
              <a:t>Move fields (</a:t>
            </a:r>
            <a:r>
              <a:rPr lang="en-US" sz="4800">
                <a:solidFill>
                  <a:srgbClr val="C00000"/>
                </a:solidFill>
              </a:rPr>
              <a:t>fields of </a:t>
            </a:r>
            <a:r>
              <a:rPr lang="en-US" sz="4800">
                <a:solidFill>
                  <a:schemeClr val="accent1">
                    <a:lumMod val="50000"/>
                  </a:schemeClr>
                </a:solidFill>
              </a:rPr>
              <a:t>Arm</a:t>
            </a:r>
            <a:r>
              <a:rPr lang="en-US" sz="4800">
                <a:solidFill>
                  <a:schemeClr val="bg1"/>
                </a:solidFill>
              </a:rPr>
              <a:t>)</a:t>
            </a:r>
          </a:p>
          <a:p>
            <a:r>
              <a:rPr lang="en-US" sz="4800">
                <a:solidFill>
                  <a:schemeClr val="bg1"/>
                </a:solidFill>
              </a:rPr>
              <a:t>(3) Move methods (</a:t>
            </a:r>
            <a:r>
              <a:rPr lang="en-US" sz="4800">
                <a:solidFill>
                  <a:schemeClr val="accent1">
                    <a:lumMod val="50000"/>
                  </a:schemeClr>
                </a:solidFill>
              </a:rPr>
              <a:t>defense and attack</a:t>
            </a:r>
            <a:r>
              <a:rPr lang="en-US" sz="4800">
                <a:solidFill>
                  <a:schemeClr val="bg1"/>
                </a:solidFill>
              </a:rPr>
              <a:t>)</a:t>
            </a:r>
          </a:p>
          <a:p>
            <a:endParaRPr lang="en-US" sz="3600">
              <a:solidFill>
                <a:schemeClr val="bg1"/>
              </a:solidFill>
            </a:endParaRPr>
          </a:p>
          <a:p>
            <a:pPr marL="742950" indent="-742950">
              <a:buAutoNum type="arabicParenBoth"/>
            </a:pPr>
            <a:endParaRPr lang="en-US" sz="3600">
              <a:solidFill>
                <a:schemeClr val="bg1"/>
              </a:solidFill>
            </a:endParaRPr>
          </a:p>
        </p:txBody>
      </p:sp>
    </p:spTree>
    <p:extLst>
      <p:ext uri="{BB962C8B-B14F-4D97-AF65-F5344CB8AC3E}">
        <p14:creationId xmlns:p14="http://schemas.microsoft.com/office/powerpoint/2010/main" val="21987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1600000" flipH="1">
            <a:off x="-79513" y="-151364"/>
            <a:ext cx="5852160" cy="707886"/>
          </a:xfrm>
          <a:prstGeom prst="rect">
            <a:avLst/>
          </a:prstGeom>
          <a:noFill/>
        </p:spPr>
        <p:txBody>
          <a:bodyPr wrap="square">
            <a:spAutoFit/>
          </a:bodyPr>
          <a:lstStyle/>
          <a:p>
            <a:r>
              <a:rPr lang="en-US" sz="4000">
                <a:solidFill>
                  <a:schemeClr val="accent3">
                    <a:lumMod val="50000"/>
                  </a:schemeClr>
                </a:solidFill>
              </a:rPr>
              <a:t>Divergent Change </a:t>
            </a:r>
          </a:p>
        </p:txBody>
      </p:sp>
      <p:sp>
        <p:nvSpPr>
          <p:cNvPr id="17" name="TextBox 16">
            <a:extLst>
              <a:ext uri="{FF2B5EF4-FFF2-40B4-BE49-F238E27FC236}">
                <a16:creationId xmlns:a16="http://schemas.microsoft.com/office/drawing/2014/main" id="{09FD97F2-68E9-EA6B-C1CD-0C673B802689}"/>
              </a:ext>
            </a:extLst>
          </p:cNvPr>
          <p:cNvSpPr txBox="1"/>
          <p:nvPr/>
        </p:nvSpPr>
        <p:spPr>
          <a:xfrm>
            <a:off x="254063" y="277027"/>
            <a:ext cx="12171557" cy="923330"/>
          </a:xfrm>
          <a:prstGeom prst="rect">
            <a:avLst/>
          </a:prstGeom>
          <a:noFill/>
        </p:spPr>
        <p:txBody>
          <a:bodyPr wrap="square" rtlCol="0">
            <a:spAutoFit/>
          </a:bodyPr>
          <a:lstStyle/>
          <a:p>
            <a:pPr algn="ctr"/>
            <a:r>
              <a:rPr lang="en-US" sz="5400" b="1" i="0">
                <a:solidFill>
                  <a:schemeClr val="bg1">
                    <a:lumMod val="95000"/>
                    <a:lumOff val="5000"/>
                  </a:schemeClr>
                </a:solidFill>
                <a:effectLst/>
                <a:latin typeface="PT Sans" panose="020B0503020203020204" pitchFamily="34" charset="0"/>
              </a:rPr>
              <a:t>Treatment</a:t>
            </a:r>
            <a:endParaRPr lang="en-US" sz="5400" b="1">
              <a:solidFill>
                <a:schemeClr val="bg1">
                  <a:lumMod val="95000"/>
                  <a:lumOff val="5000"/>
                </a:schemeClr>
              </a:solidFill>
              <a:latin typeface="PT Sans" panose="020B0503020203020204" pitchFamily="34" charset="0"/>
            </a:endParaRPr>
          </a:p>
        </p:txBody>
      </p:sp>
      <p:pic>
        <p:nvPicPr>
          <p:cNvPr id="21" name="Graphic 20" descr="Adhesive Bandage with solid fill">
            <a:extLst>
              <a:ext uri="{FF2B5EF4-FFF2-40B4-BE49-F238E27FC236}">
                <a16:creationId xmlns:a16="http://schemas.microsoft.com/office/drawing/2014/main" id="{B995AFC5-ABAA-2E7D-9722-2422AAF2FA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903656" y="16416"/>
            <a:ext cx="1183942" cy="1183942"/>
          </a:xfrm>
          <a:prstGeom prst="rect">
            <a:avLst/>
          </a:prstGeom>
        </p:spPr>
      </p:pic>
      <p:sp>
        <p:nvSpPr>
          <p:cNvPr id="4" name="TextBox 3">
            <a:extLst>
              <a:ext uri="{FF2B5EF4-FFF2-40B4-BE49-F238E27FC236}">
                <a16:creationId xmlns:a16="http://schemas.microsoft.com/office/drawing/2014/main" id="{D0E08524-BB96-A9D1-537F-D93B55D2165F}"/>
              </a:ext>
            </a:extLst>
          </p:cNvPr>
          <p:cNvSpPr txBox="1"/>
          <p:nvPr/>
        </p:nvSpPr>
        <p:spPr>
          <a:xfrm>
            <a:off x="20443" y="2581510"/>
            <a:ext cx="12171557" cy="3231654"/>
          </a:xfrm>
          <a:prstGeom prst="rect">
            <a:avLst/>
          </a:prstGeom>
          <a:noFill/>
        </p:spPr>
        <p:txBody>
          <a:bodyPr wrap="square">
            <a:spAutoFit/>
          </a:bodyPr>
          <a:lstStyle/>
          <a:p>
            <a:r>
              <a:rPr lang="en-US" sz="4800">
                <a:solidFill>
                  <a:schemeClr val="bg1"/>
                </a:solidFill>
              </a:rPr>
              <a:t>If classes have </a:t>
            </a:r>
            <a:r>
              <a:rPr lang="en-US" sz="4800">
                <a:solidFill>
                  <a:srgbClr val="C00000"/>
                </a:solidFill>
              </a:rPr>
              <a:t>same</a:t>
            </a:r>
            <a:r>
              <a:rPr lang="en-US" sz="4800">
                <a:solidFill>
                  <a:schemeClr val="bg1"/>
                </a:solidFill>
              </a:rPr>
              <a:t> behavior  </a:t>
            </a:r>
            <a:r>
              <a:rPr lang="en-US" sz="4800">
                <a:solidFill>
                  <a:srgbClr val="C00000"/>
                </a:solidFill>
              </a:rPr>
              <a:t>combine</a:t>
            </a:r>
            <a:r>
              <a:rPr lang="en-US" sz="4800">
                <a:solidFill>
                  <a:schemeClr val="bg1"/>
                </a:solidFill>
              </a:rPr>
              <a:t> them using </a:t>
            </a:r>
            <a:r>
              <a:rPr lang="en-US" sz="4800">
                <a:solidFill>
                  <a:srgbClr val="C00000"/>
                </a:solidFill>
              </a:rPr>
              <a:t>inheritance </a:t>
            </a:r>
            <a:r>
              <a:rPr lang="en-US" sz="4800">
                <a:solidFill>
                  <a:schemeClr val="bg1"/>
                </a:solidFill>
              </a:rPr>
              <a:t>throw</a:t>
            </a:r>
          </a:p>
          <a:p>
            <a:r>
              <a:rPr lang="en-US" sz="5400">
                <a:solidFill>
                  <a:schemeClr val="bg1"/>
                </a:solidFill>
              </a:rPr>
              <a:t>(</a:t>
            </a:r>
            <a:r>
              <a:rPr lang="en-US" sz="5400">
                <a:solidFill>
                  <a:srgbClr val="860000"/>
                </a:solidFill>
              </a:rPr>
              <a:t>Extract Superclass </a:t>
            </a:r>
            <a:r>
              <a:rPr lang="en-US" sz="5400">
                <a:solidFill>
                  <a:schemeClr val="bg1"/>
                </a:solidFill>
              </a:rPr>
              <a:t>and </a:t>
            </a:r>
          </a:p>
          <a:p>
            <a:r>
              <a:rPr lang="en-US" sz="5400">
                <a:solidFill>
                  <a:srgbClr val="C00000"/>
                </a:solidFill>
              </a:rPr>
              <a:t> Extract  Subclass)</a:t>
            </a:r>
          </a:p>
        </p:txBody>
      </p:sp>
      <p:grpSp>
        <p:nvGrpSpPr>
          <p:cNvPr id="7" name="Group 6">
            <a:extLst>
              <a:ext uri="{FF2B5EF4-FFF2-40B4-BE49-F238E27FC236}">
                <a16:creationId xmlns:a16="http://schemas.microsoft.com/office/drawing/2014/main" id="{00372C17-9986-099C-AD84-FC5A7B12A89D}"/>
              </a:ext>
            </a:extLst>
          </p:cNvPr>
          <p:cNvGrpSpPr/>
          <p:nvPr/>
        </p:nvGrpSpPr>
        <p:grpSpPr>
          <a:xfrm>
            <a:off x="-1423558" y="1044836"/>
            <a:ext cx="12222447" cy="855770"/>
            <a:chOff x="-646991" y="1540240"/>
            <a:chExt cx="12602817" cy="1047691"/>
          </a:xfrm>
        </p:grpSpPr>
        <p:sp>
          <p:nvSpPr>
            <p:cNvPr id="2" name="TextBox 1">
              <a:extLst>
                <a:ext uri="{FF2B5EF4-FFF2-40B4-BE49-F238E27FC236}">
                  <a16:creationId xmlns:a16="http://schemas.microsoft.com/office/drawing/2014/main" id="{06A3C03F-40C0-26EF-DFB3-CD9F21824605}"/>
                </a:ext>
              </a:extLst>
            </p:cNvPr>
            <p:cNvSpPr txBox="1"/>
            <p:nvPr/>
          </p:nvSpPr>
          <p:spPr>
            <a:xfrm>
              <a:off x="-646991" y="1608249"/>
              <a:ext cx="12602817" cy="979682"/>
            </a:xfrm>
            <a:prstGeom prst="rect">
              <a:avLst/>
            </a:prstGeom>
            <a:noFill/>
          </p:spPr>
          <p:txBody>
            <a:bodyPr wrap="square" rtlCol="0">
              <a:spAutoFit/>
            </a:bodyPr>
            <a:lstStyle/>
            <a:p>
              <a:pPr algn="ctr"/>
              <a:r>
                <a:rPr lang="en-US" sz="3200" i="0">
                  <a:solidFill>
                    <a:schemeClr val="bg1">
                      <a:lumMod val="85000"/>
                      <a:lumOff val="15000"/>
                    </a:schemeClr>
                  </a:solidFill>
                  <a:effectLst/>
                  <a:latin typeface="PT Sans" panose="020B0503020203020204" pitchFamily="34" charset="0"/>
                </a:rPr>
                <a:t>(1) Split up the behavior of the class via </a:t>
              </a:r>
              <a:r>
                <a:rPr lang="en-US" sz="3200" i="0">
                  <a:solidFill>
                    <a:srgbClr val="C00000"/>
                  </a:solidFill>
                  <a:effectLst/>
                  <a:latin typeface="PT Sans" panose="020B0503020203020204" pitchFamily="34" charset="0"/>
                </a:rPr>
                <a:t>Extract Class</a:t>
              </a:r>
              <a:endParaRPr lang="en-US" sz="3200">
                <a:latin typeface="PT Sans" panose="020B0503020203020204" pitchFamily="34" charset="0"/>
              </a:endParaRPr>
            </a:p>
            <a:p>
              <a:endParaRPr lang="en-GB" sz="1400"/>
            </a:p>
          </p:txBody>
        </p:sp>
        <p:pic>
          <p:nvPicPr>
            <p:cNvPr id="6" name="Graphic 5" descr="Badge Tick1 with solid fill">
              <a:extLst>
                <a:ext uri="{FF2B5EF4-FFF2-40B4-BE49-F238E27FC236}">
                  <a16:creationId xmlns:a16="http://schemas.microsoft.com/office/drawing/2014/main" id="{B8C1CA00-F377-273C-BFE0-017369C6E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12006" y="1540240"/>
              <a:ext cx="707913" cy="799133"/>
            </a:xfrm>
            <a:prstGeom prst="rect">
              <a:avLst/>
            </a:prstGeom>
          </p:spPr>
        </p:pic>
      </p:grpSp>
      <p:sp>
        <p:nvSpPr>
          <p:cNvPr id="8" name="TextBox 7">
            <a:extLst>
              <a:ext uri="{FF2B5EF4-FFF2-40B4-BE49-F238E27FC236}">
                <a16:creationId xmlns:a16="http://schemas.microsoft.com/office/drawing/2014/main" id="{FDBD1A2D-78C4-3554-59FE-1FEFDE9E514F}"/>
              </a:ext>
            </a:extLst>
          </p:cNvPr>
          <p:cNvSpPr txBox="1"/>
          <p:nvPr/>
        </p:nvSpPr>
        <p:spPr>
          <a:xfrm>
            <a:off x="3289853" y="1744221"/>
            <a:ext cx="6321288" cy="769441"/>
          </a:xfrm>
          <a:prstGeom prst="rect">
            <a:avLst/>
          </a:prstGeom>
          <a:noFill/>
        </p:spPr>
        <p:txBody>
          <a:bodyPr wrap="square" rtlCol="0">
            <a:spAutoFit/>
          </a:bodyPr>
          <a:lstStyle/>
          <a:p>
            <a:r>
              <a:rPr lang="en-US" sz="4400">
                <a:solidFill>
                  <a:schemeClr val="bg1"/>
                </a:solidFill>
              </a:rPr>
              <a:t>Case of related class ??</a:t>
            </a:r>
          </a:p>
        </p:txBody>
      </p:sp>
    </p:spTree>
    <p:extLst>
      <p:ext uri="{BB962C8B-B14F-4D97-AF65-F5344CB8AC3E}">
        <p14:creationId xmlns:p14="http://schemas.microsoft.com/office/powerpoint/2010/main" val="64496752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E08524-BB96-A9D1-537F-D93B55D2165F}"/>
              </a:ext>
            </a:extLst>
          </p:cNvPr>
          <p:cNvSpPr txBox="1"/>
          <p:nvPr/>
        </p:nvSpPr>
        <p:spPr>
          <a:xfrm>
            <a:off x="139713" y="0"/>
            <a:ext cx="13069392" cy="830997"/>
          </a:xfrm>
          <a:prstGeom prst="rect">
            <a:avLst/>
          </a:prstGeom>
          <a:noFill/>
        </p:spPr>
        <p:txBody>
          <a:bodyPr wrap="square">
            <a:spAutoFit/>
          </a:bodyPr>
          <a:lstStyle/>
          <a:p>
            <a:pPr algn="ctr"/>
            <a:r>
              <a:rPr lang="en-US" sz="4800">
                <a:solidFill>
                  <a:schemeClr val="bg1"/>
                </a:solidFill>
              </a:rPr>
              <a:t>(</a:t>
            </a:r>
            <a:r>
              <a:rPr lang="en-US" sz="4800">
                <a:solidFill>
                  <a:srgbClr val="860000"/>
                </a:solidFill>
              </a:rPr>
              <a:t>problem</a:t>
            </a:r>
            <a:r>
              <a:rPr lang="en-US" sz="4800">
                <a:solidFill>
                  <a:schemeClr val="bg1"/>
                </a:solidFill>
              </a:rPr>
              <a:t>)</a:t>
            </a:r>
          </a:p>
        </p:txBody>
      </p:sp>
      <p:sp>
        <p:nvSpPr>
          <p:cNvPr id="2" name="TextBox 1">
            <a:extLst>
              <a:ext uri="{FF2B5EF4-FFF2-40B4-BE49-F238E27FC236}">
                <a16:creationId xmlns:a16="http://schemas.microsoft.com/office/drawing/2014/main" id="{8C43BB10-36D7-206D-C40F-622470AD17E1}"/>
              </a:ext>
            </a:extLst>
          </p:cNvPr>
          <p:cNvSpPr txBox="1"/>
          <p:nvPr/>
        </p:nvSpPr>
        <p:spPr>
          <a:xfrm>
            <a:off x="248478" y="830997"/>
            <a:ext cx="5387009" cy="3970318"/>
          </a:xfrm>
          <a:prstGeom prst="rect">
            <a:avLst/>
          </a:prstGeom>
          <a:noFill/>
        </p:spPr>
        <p:txBody>
          <a:bodyPr wrap="square" rtlCol="0">
            <a:spAutoFit/>
          </a:bodyPr>
          <a:lstStyle/>
          <a:p>
            <a:r>
              <a:rPr lang="en-US" sz="3600">
                <a:solidFill>
                  <a:schemeClr val="bg1"/>
                </a:solidFill>
              </a:rPr>
              <a:t>Class </a:t>
            </a:r>
            <a:r>
              <a:rPr lang="en-US" sz="3600">
                <a:solidFill>
                  <a:srgbClr val="C00000"/>
                </a:solidFill>
              </a:rPr>
              <a:t>employee</a:t>
            </a:r>
          </a:p>
          <a:p>
            <a:r>
              <a:rPr lang="en-US" sz="3600">
                <a:solidFill>
                  <a:schemeClr val="bg1"/>
                </a:solidFill>
              </a:rPr>
              <a:t>{</a:t>
            </a:r>
          </a:p>
          <a:p>
            <a:r>
              <a:rPr lang="en-US" sz="3600">
                <a:solidFill>
                  <a:schemeClr val="bg1"/>
                </a:solidFill>
              </a:rPr>
              <a:t>    </a:t>
            </a:r>
            <a:r>
              <a:rPr lang="en-US" sz="3600">
                <a:solidFill>
                  <a:schemeClr val="accent5">
                    <a:lumMod val="50000"/>
                  </a:schemeClr>
                </a:solidFill>
              </a:rPr>
              <a:t>Int</a:t>
            </a:r>
            <a:r>
              <a:rPr lang="en-US" sz="3600">
                <a:solidFill>
                  <a:schemeClr val="bg1"/>
                </a:solidFill>
              </a:rPr>
              <a:t> calac_year_profit(){}</a:t>
            </a:r>
          </a:p>
          <a:p>
            <a:r>
              <a:rPr lang="en-US" sz="3600">
                <a:solidFill>
                  <a:schemeClr val="bg1"/>
                </a:solidFill>
              </a:rPr>
              <a:t>    </a:t>
            </a:r>
            <a:r>
              <a:rPr lang="en-US" sz="3600">
                <a:solidFill>
                  <a:schemeClr val="accent5">
                    <a:lumMod val="50000"/>
                  </a:schemeClr>
                </a:solidFill>
              </a:rPr>
              <a:t>String</a:t>
            </a:r>
            <a:r>
              <a:rPr lang="en-US" sz="3600">
                <a:solidFill>
                  <a:schemeClr val="bg1"/>
                </a:solidFill>
              </a:rPr>
              <a:t>  get_name(){}</a:t>
            </a:r>
          </a:p>
          <a:p>
            <a:r>
              <a:rPr lang="en-US" sz="3600">
                <a:solidFill>
                  <a:schemeClr val="bg1"/>
                </a:solidFill>
              </a:rPr>
              <a:t>    </a:t>
            </a:r>
            <a:r>
              <a:rPr lang="en-US" sz="3600">
                <a:solidFill>
                  <a:schemeClr val="accent5">
                    <a:lumMod val="50000"/>
                  </a:schemeClr>
                </a:solidFill>
              </a:rPr>
              <a:t>Int</a:t>
            </a:r>
            <a:r>
              <a:rPr lang="en-US" sz="3600">
                <a:solidFill>
                  <a:schemeClr val="bg1"/>
                </a:solidFill>
              </a:rPr>
              <a:t> get_id(){}</a:t>
            </a:r>
          </a:p>
          <a:p>
            <a:endParaRPr lang="en-US" sz="3600">
              <a:solidFill>
                <a:schemeClr val="bg1"/>
              </a:solidFill>
            </a:endParaRPr>
          </a:p>
          <a:p>
            <a:r>
              <a:rPr lang="en-US" sz="3600">
                <a:solidFill>
                  <a:schemeClr val="bg1"/>
                </a:solidFill>
              </a:rPr>
              <a:t>}</a:t>
            </a:r>
          </a:p>
        </p:txBody>
      </p:sp>
      <p:sp>
        <p:nvSpPr>
          <p:cNvPr id="5" name="TextBox 4">
            <a:extLst>
              <a:ext uri="{FF2B5EF4-FFF2-40B4-BE49-F238E27FC236}">
                <a16:creationId xmlns:a16="http://schemas.microsoft.com/office/drawing/2014/main" id="{5AD7C05D-10D5-162A-08A8-E2D82DC0E270}"/>
              </a:ext>
            </a:extLst>
          </p:cNvPr>
          <p:cNvSpPr txBox="1"/>
          <p:nvPr/>
        </p:nvSpPr>
        <p:spPr>
          <a:xfrm>
            <a:off x="6167513" y="768338"/>
            <a:ext cx="6604552" cy="3970318"/>
          </a:xfrm>
          <a:prstGeom prst="rect">
            <a:avLst/>
          </a:prstGeom>
          <a:noFill/>
        </p:spPr>
        <p:txBody>
          <a:bodyPr wrap="square">
            <a:spAutoFit/>
          </a:bodyPr>
          <a:lstStyle/>
          <a:p>
            <a:r>
              <a:rPr lang="en-US" sz="3600">
                <a:solidFill>
                  <a:schemeClr val="bg1"/>
                </a:solidFill>
              </a:rPr>
              <a:t>Class </a:t>
            </a:r>
            <a:r>
              <a:rPr lang="en-US" sz="3600">
                <a:solidFill>
                  <a:srgbClr val="C00000"/>
                </a:solidFill>
              </a:rPr>
              <a:t>depatment</a:t>
            </a:r>
          </a:p>
          <a:p>
            <a:r>
              <a:rPr lang="en-US" sz="3600">
                <a:solidFill>
                  <a:schemeClr val="bg1"/>
                </a:solidFill>
              </a:rPr>
              <a:t>{</a:t>
            </a:r>
          </a:p>
          <a:p>
            <a:r>
              <a:rPr lang="en-US" sz="3600">
                <a:solidFill>
                  <a:schemeClr val="bg1"/>
                </a:solidFill>
              </a:rPr>
              <a:t>    </a:t>
            </a:r>
            <a:r>
              <a:rPr lang="en-US" sz="3600">
                <a:solidFill>
                  <a:schemeClr val="accent5">
                    <a:lumMod val="50000"/>
                  </a:schemeClr>
                </a:solidFill>
              </a:rPr>
              <a:t>int</a:t>
            </a:r>
            <a:r>
              <a:rPr lang="en-US" sz="3600">
                <a:solidFill>
                  <a:schemeClr val="bg1"/>
                </a:solidFill>
              </a:rPr>
              <a:t> calac_year_profit(){}</a:t>
            </a:r>
          </a:p>
          <a:p>
            <a:r>
              <a:rPr lang="en-US" sz="3600">
                <a:solidFill>
                  <a:schemeClr val="bg1"/>
                </a:solidFill>
              </a:rPr>
              <a:t>    </a:t>
            </a:r>
            <a:r>
              <a:rPr lang="en-US" sz="3600">
                <a:solidFill>
                  <a:schemeClr val="accent5">
                    <a:lumMod val="50000"/>
                  </a:schemeClr>
                </a:solidFill>
              </a:rPr>
              <a:t>String</a:t>
            </a:r>
            <a:r>
              <a:rPr lang="en-US" sz="3600">
                <a:solidFill>
                  <a:schemeClr val="bg1"/>
                </a:solidFill>
              </a:rPr>
              <a:t>  get_name(){}</a:t>
            </a:r>
          </a:p>
          <a:p>
            <a:r>
              <a:rPr lang="en-US" sz="3600">
                <a:solidFill>
                  <a:schemeClr val="bg1"/>
                </a:solidFill>
              </a:rPr>
              <a:t>    </a:t>
            </a:r>
            <a:r>
              <a:rPr lang="en-US" sz="3600">
                <a:solidFill>
                  <a:schemeClr val="accent5">
                    <a:lumMod val="50000"/>
                  </a:schemeClr>
                </a:solidFill>
              </a:rPr>
              <a:t>Int</a:t>
            </a:r>
            <a:r>
              <a:rPr lang="en-US" sz="3600">
                <a:solidFill>
                  <a:schemeClr val="bg1"/>
                </a:solidFill>
              </a:rPr>
              <a:t> get_head_count(){}</a:t>
            </a:r>
          </a:p>
          <a:p>
            <a:endParaRPr lang="en-US" sz="3600">
              <a:solidFill>
                <a:schemeClr val="bg1"/>
              </a:solidFill>
            </a:endParaRPr>
          </a:p>
          <a:p>
            <a:r>
              <a:rPr lang="en-US" sz="3600">
                <a:solidFill>
                  <a:schemeClr val="bg1"/>
                </a:solidFill>
              </a:rPr>
              <a:t>}</a:t>
            </a:r>
          </a:p>
        </p:txBody>
      </p:sp>
    </p:spTree>
    <p:extLst>
      <p:ext uri="{BB962C8B-B14F-4D97-AF65-F5344CB8AC3E}">
        <p14:creationId xmlns:p14="http://schemas.microsoft.com/office/powerpoint/2010/main" val="197771257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E08524-BB96-A9D1-537F-D93B55D2165F}"/>
              </a:ext>
            </a:extLst>
          </p:cNvPr>
          <p:cNvSpPr txBox="1"/>
          <p:nvPr/>
        </p:nvSpPr>
        <p:spPr>
          <a:xfrm>
            <a:off x="139713" y="0"/>
            <a:ext cx="13069392" cy="830997"/>
          </a:xfrm>
          <a:prstGeom prst="rect">
            <a:avLst/>
          </a:prstGeom>
          <a:noFill/>
        </p:spPr>
        <p:txBody>
          <a:bodyPr wrap="square">
            <a:spAutoFit/>
          </a:bodyPr>
          <a:lstStyle/>
          <a:p>
            <a:pPr algn="ctr"/>
            <a:r>
              <a:rPr lang="en-US" sz="4800">
                <a:solidFill>
                  <a:schemeClr val="bg1"/>
                </a:solidFill>
              </a:rPr>
              <a:t>(</a:t>
            </a:r>
            <a:r>
              <a:rPr lang="en-US" sz="4800">
                <a:solidFill>
                  <a:srgbClr val="860000"/>
                </a:solidFill>
              </a:rPr>
              <a:t>Extract Superclass</a:t>
            </a:r>
            <a:r>
              <a:rPr lang="en-US" sz="4800">
                <a:solidFill>
                  <a:schemeClr val="bg1"/>
                </a:solidFill>
              </a:rPr>
              <a:t>)</a:t>
            </a:r>
          </a:p>
        </p:txBody>
      </p:sp>
      <p:sp>
        <p:nvSpPr>
          <p:cNvPr id="3" name="TextBox 2">
            <a:extLst>
              <a:ext uri="{FF2B5EF4-FFF2-40B4-BE49-F238E27FC236}">
                <a16:creationId xmlns:a16="http://schemas.microsoft.com/office/drawing/2014/main" id="{EBAB067B-9FE3-AE08-3886-1D2349B4A73C}"/>
              </a:ext>
            </a:extLst>
          </p:cNvPr>
          <p:cNvSpPr txBox="1"/>
          <p:nvPr/>
        </p:nvSpPr>
        <p:spPr>
          <a:xfrm>
            <a:off x="347870" y="830997"/>
            <a:ext cx="9690652" cy="2308324"/>
          </a:xfrm>
          <a:prstGeom prst="rect">
            <a:avLst/>
          </a:prstGeom>
          <a:noFill/>
        </p:spPr>
        <p:txBody>
          <a:bodyPr wrap="square" rtlCol="0">
            <a:spAutoFit/>
          </a:bodyPr>
          <a:lstStyle/>
          <a:p>
            <a:r>
              <a:rPr lang="en-US" sz="3600">
                <a:solidFill>
                  <a:schemeClr val="accent5">
                    <a:lumMod val="50000"/>
                  </a:schemeClr>
                </a:solidFill>
              </a:rPr>
              <a:t>abstract</a:t>
            </a:r>
            <a:r>
              <a:rPr lang="en-US" sz="3600">
                <a:solidFill>
                  <a:schemeClr val="bg1"/>
                </a:solidFill>
              </a:rPr>
              <a:t> class </a:t>
            </a:r>
            <a:r>
              <a:rPr lang="en-US" sz="3600">
                <a:solidFill>
                  <a:schemeClr val="accent5">
                    <a:lumMod val="50000"/>
                  </a:schemeClr>
                </a:solidFill>
              </a:rPr>
              <a:t>part</a:t>
            </a:r>
            <a:r>
              <a:rPr lang="en-US" sz="3600">
                <a:solidFill>
                  <a:schemeClr val="bg1"/>
                </a:solidFill>
              </a:rPr>
              <a:t>{  </a:t>
            </a:r>
          </a:p>
          <a:p>
            <a:r>
              <a:rPr lang="en-US" sz="3600">
                <a:solidFill>
                  <a:schemeClr val="bg1"/>
                </a:solidFill>
              </a:rPr>
              <a:t>  </a:t>
            </a:r>
            <a:r>
              <a:rPr lang="en-US" sz="3600">
                <a:solidFill>
                  <a:srgbClr val="FF0000"/>
                </a:solidFill>
              </a:rPr>
              <a:t>abstract</a:t>
            </a:r>
            <a:r>
              <a:rPr lang="en-US" sz="3600">
                <a:solidFill>
                  <a:schemeClr val="bg1"/>
                </a:solidFill>
              </a:rPr>
              <a:t> int </a:t>
            </a:r>
            <a:r>
              <a:rPr lang="en-US" sz="3600">
                <a:solidFill>
                  <a:schemeClr val="accent5">
                    <a:lumMod val="50000"/>
                  </a:schemeClr>
                </a:solidFill>
              </a:rPr>
              <a:t>calac_year_profit</a:t>
            </a:r>
            <a:r>
              <a:rPr lang="en-US" sz="3600">
                <a:solidFill>
                  <a:schemeClr val="bg1"/>
                </a:solidFill>
              </a:rPr>
              <a:t>();</a:t>
            </a:r>
          </a:p>
          <a:p>
            <a:r>
              <a:rPr lang="en-US" sz="3600">
                <a:solidFill>
                  <a:srgbClr val="FF0000"/>
                </a:solidFill>
              </a:rPr>
              <a:t> abstract</a:t>
            </a:r>
            <a:r>
              <a:rPr lang="en-US" sz="3600">
                <a:solidFill>
                  <a:schemeClr val="bg1"/>
                </a:solidFill>
              </a:rPr>
              <a:t> string </a:t>
            </a:r>
            <a:r>
              <a:rPr lang="en-US" sz="3600">
                <a:solidFill>
                  <a:schemeClr val="accent5">
                    <a:lumMod val="50000"/>
                  </a:schemeClr>
                </a:solidFill>
              </a:rPr>
              <a:t>get_name</a:t>
            </a:r>
            <a:r>
              <a:rPr lang="en-US" sz="3600">
                <a:solidFill>
                  <a:schemeClr val="bg1"/>
                </a:solidFill>
              </a:rPr>
              <a:t>();  </a:t>
            </a:r>
          </a:p>
          <a:p>
            <a:r>
              <a:rPr lang="en-US" sz="3600">
                <a:solidFill>
                  <a:schemeClr val="bg1"/>
                </a:solidFill>
              </a:rPr>
              <a:t>} </a:t>
            </a:r>
          </a:p>
        </p:txBody>
      </p:sp>
      <p:sp>
        <p:nvSpPr>
          <p:cNvPr id="5" name="TextBox 4">
            <a:extLst>
              <a:ext uri="{FF2B5EF4-FFF2-40B4-BE49-F238E27FC236}">
                <a16:creationId xmlns:a16="http://schemas.microsoft.com/office/drawing/2014/main" id="{307CFCE7-807C-90CB-EB81-CCF4201F071C}"/>
              </a:ext>
            </a:extLst>
          </p:cNvPr>
          <p:cNvSpPr txBox="1"/>
          <p:nvPr/>
        </p:nvSpPr>
        <p:spPr>
          <a:xfrm>
            <a:off x="283548" y="3429000"/>
            <a:ext cx="6390861" cy="3108543"/>
          </a:xfrm>
          <a:prstGeom prst="rect">
            <a:avLst/>
          </a:prstGeom>
          <a:noFill/>
        </p:spPr>
        <p:txBody>
          <a:bodyPr wrap="square" rtlCol="0">
            <a:spAutoFit/>
          </a:bodyPr>
          <a:lstStyle/>
          <a:p>
            <a:r>
              <a:rPr lang="en-US" sz="2800">
                <a:solidFill>
                  <a:schemeClr val="bg1"/>
                </a:solidFill>
              </a:rPr>
              <a:t>Class </a:t>
            </a:r>
            <a:r>
              <a:rPr lang="en-US" sz="2800">
                <a:solidFill>
                  <a:srgbClr val="C00000"/>
                </a:solidFill>
              </a:rPr>
              <a:t>employee </a:t>
            </a:r>
            <a:r>
              <a:rPr lang="en-US" sz="2800">
                <a:solidFill>
                  <a:srgbClr val="002060"/>
                </a:solidFill>
              </a:rPr>
              <a:t>extends</a:t>
            </a:r>
            <a:r>
              <a:rPr lang="en-US" sz="2800">
                <a:solidFill>
                  <a:srgbClr val="C00000"/>
                </a:solidFill>
              </a:rPr>
              <a:t> part</a:t>
            </a:r>
          </a:p>
          <a:p>
            <a:r>
              <a:rPr lang="en-US" sz="2800">
                <a:solidFill>
                  <a:schemeClr val="bg1"/>
                </a:solidFill>
              </a:rPr>
              <a:t>{</a:t>
            </a:r>
          </a:p>
          <a:p>
            <a:r>
              <a:rPr lang="en-US" sz="2800">
                <a:solidFill>
                  <a:schemeClr val="bg1"/>
                </a:solidFill>
              </a:rPr>
              <a:t>    </a:t>
            </a:r>
            <a:r>
              <a:rPr lang="en-US" sz="2800">
                <a:solidFill>
                  <a:schemeClr val="accent5">
                    <a:lumMod val="50000"/>
                  </a:schemeClr>
                </a:solidFill>
              </a:rPr>
              <a:t>Int</a:t>
            </a:r>
            <a:r>
              <a:rPr lang="en-US" sz="2800">
                <a:solidFill>
                  <a:schemeClr val="bg1"/>
                </a:solidFill>
              </a:rPr>
              <a:t> calac_year_profit(){}</a:t>
            </a:r>
          </a:p>
          <a:p>
            <a:r>
              <a:rPr lang="en-US" sz="2800">
                <a:solidFill>
                  <a:schemeClr val="bg1"/>
                </a:solidFill>
              </a:rPr>
              <a:t>    </a:t>
            </a:r>
            <a:r>
              <a:rPr lang="en-US" sz="2800">
                <a:solidFill>
                  <a:schemeClr val="accent5">
                    <a:lumMod val="50000"/>
                  </a:schemeClr>
                </a:solidFill>
              </a:rPr>
              <a:t>String</a:t>
            </a:r>
            <a:r>
              <a:rPr lang="en-US" sz="2800">
                <a:solidFill>
                  <a:schemeClr val="bg1"/>
                </a:solidFill>
              </a:rPr>
              <a:t>  get_name(){}</a:t>
            </a:r>
          </a:p>
          <a:p>
            <a:r>
              <a:rPr lang="en-US" sz="2800">
                <a:solidFill>
                  <a:schemeClr val="bg1"/>
                </a:solidFill>
              </a:rPr>
              <a:t>    </a:t>
            </a:r>
            <a:r>
              <a:rPr lang="en-US" sz="2800">
                <a:solidFill>
                  <a:schemeClr val="accent5">
                    <a:lumMod val="50000"/>
                  </a:schemeClr>
                </a:solidFill>
              </a:rPr>
              <a:t>Int</a:t>
            </a:r>
            <a:r>
              <a:rPr lang="en-US" sz="2800">
                <a:solidFill>
                  <a:schemeClr val="bg1"/>
                </a:solidFill>
              </a:rPr>
              <a:t> get_id(){}</a:t>
            </a:r>
          </a:p>
          <a:p>
            <a:r>
              <a:rPr lang="en-US" sz="2800">
                <a:solidFill>
                  <a:schemeClr val="bg1"/>
                </a:solidFill>
              </a:rPr>
              <a:t>}</a:t>
            </a:r>
          </a:p>
          <a:p>
            <a:endParaRPr lang="en-US" sz="2800"/>
          </a:p>
        </p:txBody>
      </p:sp>
      <p:sp>
        <p:nvSpPr>
          <p:cNvPr id="7" name="TextBox 6">
            <a:extLst>
              <a:ext uri="{FF2B5EF4-FFF2-40B4-BE49-F238E27FC236}">
                <a16:creationId xmlns:a16="http://schemas.microsoft.com/office/drawing/2014/main" id="{DCEB7FD3-88EB-8DE1-894B-94BF7A2EAD57}"/>
              </a:ext>
            </a:extLst>
          </p:cNvPr>
          <p:cNvSpPr txBox="1"/>
          <p:nvPr/>
        </p:nvSpPr>
        <p:spPr>
          <a:xfrm>
            <a:off x="6490252" y="3428999"/>
            <a:ext cx="6718853" cy="3108543"/>
          </a:xfrm>
          <a:prstGeom prst="rect">
            <a:avLst/>
          </a:prstGeom>
          <a:noFill/>
        </p:spPr>
        <p:txBody>
          <a:bodyPr wrap="square">
            <a:spAutoFit/>
          </a:bodyPr>
          <a:lstStyle/>
          <a:p>
            <a:r>
              <a:rPr lang="en-US" sz="2800">
                <a:solidFill>
                  <a:schemeClr val="bg1"/>
                </a:solidFill>
              </a:rPr>
              <a:t>Class </a:t>
            </a:r>
            <a:r>
              <a:rPr lang="en-US" sz="2800">
                <a:solidFill>
                  <a:srgbClr val="C00000"/>
                </a:solidFill>
              </a:rPr>
              <a:t>department </a:t>
            </a:r>
            <a:r>
              <a:rPr lang="en-US" sz="2800">
                <a:solidFill>
                  <a:srgbClr val="002060"/>
                </a:solidFill>
              </a:rPr>
              <a:t>extends</a:t>
            </a:r>
            <a:r>
              <a:rPr lang="en-US" sz="2800">
                <a:solidFill>
                  <a:srgbClr val="C00000"/>
                </a:solidFill>
              </a:rPr>
              <a:t> part</a:t>
            </a:r>
          </a:p>
          <a:p>
            <a:r>
              <a:rPr lang="en-US" sz="2800">
                <a:solidFill>
                  <a:schemeClr val="bg1"/>
                </a:solidFill>
              </a:rPr>
              <a:t>{</a:t>
            </a:r>
          </a:p>
          <a:p>
            <a:r>
              <a:rPr lang="en-US" sz="2800">
                <a:solidFill>
                  <a:schemeClr val="bg1"/>
                </a:solidFill>
              </a:rPr>
              <a:t>    </a:t>
            </a:r>
            <a:r>
              <a:rPr lang="en-US" sz="2800">
                <a:solidFill>
                  <a:schemeClr val="accent5">
                    <a:lumMod val="50000"/>
                  </a:schemeClr>
                </a:solidFill>
              </a:rPr>
              <a:t>int</a:t>
            </a:r>
            <a:r>
              <a:rPr lang="en-US" sz="2800">
                <a:solidFill>
                  <a:schemeClr val="bg1"/>
                </a:solidFill>
              </a:rPr>
              <a:t> calac_year_profit(){}</a:t>
            </a:r>
          </a:p>
          <a:p>
            <a:r>
              <a:rPr lang="en-US" sz="2800">
                <a:solidFill>
                  <a:schemeClr val="bg1"/>
                </a:solidFill>
              </a:rPr>
              <a:t>    </a:t>
            </a:r>
            <a:r>
              <a:rPr lang="en-US" sz="2800">
                <a:solidFill>
                  <a:schemeClr val="accent5">
                    <a:lumMod val="50000"/>
                  </a:schemeClr>
                </a:solidFill>
              </a:rPr>
              <a:t>String</a:t>
            </a:r>
            <a:r>
              <a:rPr lang="en-US" sz="2800">
                <a:solidFill>
                  <a:schemeClr val="bg1"/>
                </a:solidFill>
              </a:rPr>
              <a:t>  get_name(){}</a:t>
            </a:r>
          </a:p>
          <a:p>
            <a:r>
              <a:rPr lang="en-US" sz="2800">
                <a:solidFill>
                  <a:schemeClr val="bg1"/>
                </a:solidFill>
              </a:rPr>
              <a:t>    </a:t>
            </a:r>
            <a:r>
              <a:rPr lang="en-US" sz="2800">
                <a:solidFill>
                  <a:schemeClr val="accent5">
                    <a:lumMod val="50000"/>
                  </a:schemeClr>
                </a:solidFill>
              </a:rPr>
              <a:t>Int</a:t>
            </a:r>
            <a:r>
              <a:rPr lang="en-US" sz="2800">
                <a:solidFill>
                  <a:schemeClr val="bg1"/>
                </a:solidFill>
              </a:rPr>
              <a:t> get_head_count(){}</a:t>
            </a:r>
          </a:p>
          <a:p>
            <a:endParaRPr lang="en-US" sz="2800">
              <a:solidFill>
                <a:schemeClr val="bg1"/>
              </a:solidFill>
            </a:endParaRPr>
          </a:p>
          <a:p>
            <a:r>
              <a:rPr lang="en-US" sz="2800">
                <a:solidFill>
                  <a:schemeClr val="bg1"/>
                </a:solidFill>
              </a:rPr>
              <a:t>}</a:t>
            </a:r>
          </a:p>
        </p:txBody>
      </p:sp>
    </p:spTree>
    <p:extLst>
      <p:ext uri="{BB962C8B-B14F-4D97-AF65-F5344CB8AC3E}">
        <p14:creationId xmlns:p14="http://schemas.microsoft.com/office/powerpoint/2010/main" val="318879512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E08524-BB96-A9D1-537F-D93B55D2165F}"/>
              </a:ext>
            </a:extLst>
          </p:cNvPr>
          <p:cNvSpPr txBox="1"/>
          <p:nvPr/>
        </p:nvSpPr>
        <p:spPr>
          <a:xfrm>
            <a:off x="-88887" y="0"/>
            <a:ext cx="13069392" cy="830997"/>
          </a:xfrm>
          <a:prstGeom prst="rect">
            <a:avLst/>
          </a:prstGeom>
          <a:noFill/>
        </p:spPr>
        <p:txBody>
          <a:bodyPr wrap="square">
            <a:spAutoFit/>
          </a:bodyPr>
          <a:lstStyle/>
          <a:p>
            <a:pPr algn="ctr"/>
            <a:r>
              <a:rPr lang="en-US" sz="4800">
                <a:solidFill>
                  <a:schemeClr val="bg1"/>
                </a:solidFill>
              </a:rPr>
              <a:t>(</a:t>
            </a:r>
            <a:r>
              <a:rPr lang="en-US" sz="4800">
                <a:solidFill>
                  <a:srgbClr val="C00000"/>
                </a:solidFill>
              </a:rPr>
              <a:t>problem</a:t>
            </a:r>
            <a:r>
              <a:rPr lang="en-US" sz="4800">
                <a:solidFill>
                  <a:schemeClr val="bg1"/>
                </a:solidFill>
              </a:rPr>
              <a:t>)</a:t>
            </a:r>
          </a:p>
        </p:txBody>
      </p:sp>
      <p:sp>
        <p:nvSpPr>
          <p:cNvPr id="5" name="TextBox 4">
            <a:extLst>
              <a:ext uri="{FF2B5EF4-FFF2-40B4-BE49-F238E27FC236}">
                <a16:creationId xmlns:a16="http://schemas.microsoft.com/office/drawing/2014/main" id="{9C1B4977-EABA-7849-64C5-C7903FD81351}"/>
              </a:ext>
            </a:extLst>
          </p:cNvPr>
          <p:cNvSpPr txBox="1"/>
          <p:nvPr/>
        </p:nvSpPr>
        <p:spPr>
          <a:xfrm>
            <a:off x="248478" y="1013792"/>
            <a:ext cx="11562522" cy="5016758"/>
          </a:xfrm>
          <a:prstGeom prst="rect">
            <a:avLst/>
          </a:prstGeom>
          <a:noFill/>
        </p:spPr>
        <p:txBody>
          <a:bodyPr wrap="square" rtlCol="0">
            <a:spAutoFit/>
          </a:bodyPr>
          <a:lstStyle/>
          <a:p>
            <a:r>
              <a:rPr lang="en-US" sz="4000">
                <a:solidFill>
                  <a:schemeClr val="bg2"/>
                </a:solidFill>
              </a:rPr>
              <a:t>class Registration</a:t>
            </a:r>
          </a:p>
          <a:p>
            <a:r>
              <a:rPr lang="en-US" sz="4000">
                <a:solidFill>
                  <a:schemeClr val="bg2"/>
                </a:solidFill>
              </a:rPr>
              <a:t>   {</a:t>
            </a:r>
          </a:p>
          <a:p>
            <a:r>
              <a:rPr lang="en-US" sz="4000">
                <a:solidFill>
                  <a:schemeClr val="bg2"/>
                </a:solidFill>
              </a:rPr>
              <a:t>         </a:t>
            </a:r>
            <a:r>
              <a:rPr lang="en-US" sz="4000">
                <a:solidFill>
                  <a:schemeClr val="accent4">
                    <a:lumMod val="50000"/>
                  </a:schemeClr>
                </a:solidFill>
              </a:rPr>
              <a:t>string</a:t>
            </a:r>
            <a:r>
              <a:rPr lang="en-US" sz="4000">
                <a:solidFill>
                  <a:schemeClr val="bg2"/>
                </a:solidFill>
              </a:rPr>
              <a:t>  non_ registration_action {}</a:t>
            </a:r>
          </a:p>
          <a:p>
            <a:r>
              <a:rPr lang="en-US" sz="4000">
                <a:solidFill>
                  <a:schemeClr val="bg2"/>
                </a:solidFill>
              </a:rPr>
              <a:t>         </a:t>
            </a:r>
            <a:r>
              <a:rPr lang="en-US" sz="4000">
                <a:solidFill>
                  <a:schemeClr val="accent4">
                    <a:lumMod val="50000"/>
                  </a:schemeClr>
                </a:solidFill>
              </a:rPr>
              <a:t>int</a:t>
            </a:r>
            <a:r>
              <a:rPr lang="en-US" sz="4000">
                <a:solidFill>
                  <a:schemeClr val="bg2"/>
                </a:solidFill>
              </a:rPr>
              <a:t> registration_total {}</a:t>
            </a:r>
          </a:p>
          <a:p>
            <a:r>
              <a:rPr lang="en-US" sz="4000">
                <a:solidFill>
                  <a:schemeClr val="bg2"/>
                </a:solidFill>
              </a:rPr>
              <a:t>         </a:t>
            </a:r>
            <a:r>
              <a:rPr lang="en-US" sz="4000">
                <a:solidFill>
                  <a:schemeClr val="accent4">
                    <a:lumMod val="50000"/>
                  </a:schemeClr>
                </a:solidFill>
              </a:rPr>
              <a:t>string</a:t>
            </a:r>
            <a:r>
              <a:rPr lang="en-US" sz="4000">
                <a:solidFill>
                  <a:schemeClr val="bg2"/>
                </a:solidFill>
              </a:rPr>
              <a:t> notes_not_registration {}</a:t>
            </a:r>
          </a:p>
          <a:p>
            <a:r>
              <a:rPr lang="en-US" sz="4000">
                <a:solidFill>
                  <a:schemeClr val="bg2"/>
                </a:solidFill>
              </a:rPr>
              <a:t>         </a:t>
            </a:r>
            <a:r>
              <a:rPr lang="en-US" sz="4000">
                <a:solidFill>
                  <a:schemeClr val="accent4">
                    <a:lumMod val="50000"/>
                  </a:schemeClr>
                </a:solidFill>
              </a:rPr>
              <a:t>string</a:t>
            </a:r>
            <a:r>
              <a:rPr lang="en-US" sz="4000">
                <a:solidFill>
                  <a:schemeClr val="bg2"/>
                </a:solidFill>
              </a:rPr>
              <a:t> description_of_ registration {}</a:t>
            </a:r>
          </a:p>
          <a:p>
            <a:r>
              <a:rPr lang="en-US" sz="4000">
                <a:solidFill>
                  <a:schemeClr val="bg2"/>
                </a:solidFill>
              </a:rPr>
              <a:t>         </a:t>
            </a:r>
            <a:r>
              <a:rPr lang="en-US" sz="4000">
                <a:solidFill>
                  <a:schemeClr val="accent4">
                    <a:lumMod val="50000"/>
                  </a:schemeClr>
                </a:solidFill>
              </a:rPr>
              <a:t>DateTime</a:t>
            </a:r>
            <a:r>
              <a:rPr lang="en-US" sz="4000">
                <a:solidFill>
                  <a:schemeClr val="bg2"/>
                </a:solidFill>
              </a:rPr>
              <a:t> registration_date {}</a:t>
            </a:r>
          </a:p>
          <a:p>
            <a:r>
              <a:rPr lang="en-US" sz="4000">
                <a:solidFill>
                  <a:schemeClr val="bg2"/>
                </a:solidFill>
              </a:rPr>
              <a:t>    }</a:t>
            </a:r>
          </a:p>
        </p:txBody>
      </p:sp>
    </p:spTree>
    <p:extLst>
      <p:ext uri="{BB962C8B-B14F-4D97-AF65-F5344CB8AC3E}">
        <p14:creationId xmlns:p14="http://schemas.microsoft.com/office/powerpoint/2010/main" val="110227661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E08524-BB96-A9D1-537F-D93B55D2165F}"/>
              </a:ext>
            </a:extLst>
          </p:cNvPr>
          <p:cNvSpPr txBox="1"/>
          <p:nvPr/>
        </p:nvSpPr>
        <p:spPr>
          <a:xfrm>
            <a:off x="-88887" y="0"/>
            <a:ext cx="13069392" cy="830997"/>
          </a:xfrm>
          <a:prstGeom prst="rect">
            <a:avLst/>
          </a:prstGeom>
          <a:noFill/>
        </p:spPr>
        <p:txBody>
          <a:bodyPr wrap="square">
            <a:spAutoFit/>
          </a:bodyPr>
          <a:lstStyle/>
          <a:p>
            <a:pPr algn="ctr"/>
            <a:r>
              <a:rPr lang="en-US" sz="4800">
                <a:solidFill>
                  <a:schemeClr val="bg1"/>
                </a:solidFill>
              </a:rPr>
              <a:t>(</a:t>
            </a:r>
            <a:r>
              <a:rPr lang="en-US" sz="4800">
                <a:solidFill>
                  <a:srgbClr val="C00000"/>
                </a:solidFill>
              </a:rPr>
              <a:t>Extract Subclass</a:t>
            </a:r>
            <a:r>
              <a:rPr lang="en-US" sz="4800">
                <a:solidFill>
                  <a:schemeClr val="bg1"/>
                </a:solidFill>
              </a:rPr>
              <a:t>)</a:t>
            </a:r>
          </a:p>
        </p:txBody>
      </p:sp>
      <p:sp>
        <p:nvSpPr>
          <p:cNvPr id="3" name="TextBox 2">
            <a:extLst>
              <a:ext uri="{FF2B5EF4-FFF2-40B4-BE49-F238E27FC236}">
                <a16:creationId xmlns:a16="http://schemas.microsoft.com/office/drawing/2014/main" id="{C47EBB92-0DFB-D443-6534-457A841DC3FE}"/>
              </a:ext>
            </a:extLst>
          </p:cNvPr>
          <p:cNvSpPr txBox="1"/>
          <p:nvPr/>
        </p:nvSpPr>
        <p:spPr>
          <a:xfrm>
            <a:off x="298738" y="755375"/>
            <a:ext cx="9206119" cy="3046988"/>
          </a:xfrm>
          <a:prstGeom prst="rect">
            <a:avLst/>
          </a:prstGeom>
          <a:noFill/>
        </p:spPr>
        <p:txBody>
          <a:bodyPr wrap="square">
            <a:spAutoFit/>
          </a:bodyPr>
          <a:lstStyle/>
          <a:p>
            <a:r>
              <a:rPr lang="en-US" sz="3200">
                <a:solidFill>
                  <a:schemeClr val="accent4">
                    <a:lumMod val="50000"/>
                  </a:schemeClr>
                </a:solidFill>
              </a:rPr>
              <a:t>class</a:t>
            </a:r>
            <a:r>
              <a:rPr lang="en-US" sz="3200">
                <a:solidFill>
                  <a:schemeClr val="bg2"/>
                </a:solidFill>
              </a:rPr>
              <a:t> Registration</a:t>
            </a:r>
          </a:p>
          <a:p>
            <a:r>
              <a:rPr lang="en-US" sz="3200">
                <a:solidFill>
                  <a:schemeClr val="bg2"/>
                </a:solidFill>
              </a:rPr>
              <a:t>   {</a:t>
            </a:r>
          </a:p>
          <a:p>
            <a:r>
              <a:rPr lang="en-US" sz="3200">
                <a:solidFill>
                  <a:schemeClr val="accent4">
                    <a:lumMod val="50000"/>
                  </a:schemeClr>
                </a:solidFill>
              </a:rPr>
              <a:t>         int</a:t>
            </a:r>
            <a:r>
              <a:rPr lang="en-US" sz="3200">
                <a:solidFill>
                  <a:schemeClr val="bg2"/>
                </a:solidFill>
              </a:rPr>
              <a:t> registration_total {}</a:t>
            </a:r>
          </a:p>
          <a:p>
            <a:r>
              <a:rPr lang="en-US" sz="3200">
                <a:solidFill>
                  <a:schemeClr val="accent4">
                    <a:lumMod val="50000"/>
                  </a:schemeClr>
                </a:solidFill>
              </a:rPr>
              <a:t>         string</a:t>
            </a:r>
            <a:r>
              <a:rPr lang="en-US" sz="3200">
                <a:solidFill>
                  <a:schemeClr val="bg2"/>
                </a:solidFill>
              </a:rPr>
              <a:t> description_of_ registration {}</a:t>
            </a:r>
          </a:p>
          <a:p>
            <a:r>
              <a:rPr lang="en-US" sz="3200">
                <a:solidFill>
                  <a:schemeClr val="bg2"/>
                </a:solidFill>
              </a:rPr>
              <a:t>         </a:t>
            </a:r>
            <a:r>
              <a:rPr lang="en-US" sz="3200">
                <a:solidFill>
                  <a:schemeClr val="accent4">
                    <a:lumMod val="50000"/>
                  </a:schemeClr>
                </a:solidFill>
              </a:rPr>
              <a:t>DateTime</a:t>
            </a:r>
            <a:r>
              <a:rPr lang="en-US" sz="3200">
                <a:solidFill>
                  <a:schemeClr val="bg2"/>
                </a:solidFill>
              </a:rPr>
              <a:t> registration_date {}</a:t>
            </a:r>
          </a:p>
          <a:p>
            <a:r>
              <a:rPr lang="en-US" sz="3200">
                <a:solidFill>
                  <a:schemeClr val="bg2"/>
                </a:solidFill>
              </a:rPr>
              <a:t>    }</a:t>
            </a:r>
          </a:p>
        </p:txBody>
      </p:sp>
      <p:sp>
        <p:nvSpPr>
          <p:cNvPr id="5" name="TextBox 4">
            <a:extLst>
              <a:ext uri="{FF2B5EF4-FFF2-40B4-BE49-F238E27FC236}">
                <a16:creationId xmlns:a16="http://schemas.microsoft.com/office/drawing/2014/main" id="{52FF2C7A-1087-A4CE-7CE5-11D4DB09C720}"/>
              </a:ext>
            </a:extLst>
          </p:cNvPr>
          <p:cNvSpPr txBox="1"/>
          <p:nvPr/>
        </p:nvSpPr>
        <p:spPr>
          <a:xfrm>
            <a:off x="380736" y="3912128"/>
            <a:ext cx="8736496" cy="3046988"/>
          </a:xfrm>
          <a:prstGeom prst="rect">
            <a:avLst/>
          </a:prstGeom>
          <a:noFill/>
        </p:spPr>
        <p:txBody>
          <a:bodyPr wrap="square" rtlCol="0">
            <a:spAutoFit/>
          </a:bodyPr>
          <a:lstStyle/>
          <a:p>
            <a:r>
              <a:rPr lang="en-US" sz="3200">
                <a:solidFill>
                  <a:schemeClr val="accent4">
                    <a:lumMod val="50000"/>
                  </a:schemeClr>
                </a:solidFill>
              </a:rPr>
              <a:t>class</a:t>
            </a:r>
            <a:r>
              <a:rPr lang="en-US" sz="3200">
                <a:solidFill>
                  <a:schemeClr val="bg2"/>
                </a:solidFill>
              </a:rPr>
              <a:t> non_ registration </a:t>
            </a:r>
            <a:r>
              <a:rPr lang="en-US" sz="3200">
                <a:solidFill>
                  <a:srgbClr val="C00000"/>
                </a:solidFill>
              </a:rPr>
              <a:t>extents</a:t>
            </a:r>
            <a:r>
              <a:rPr lang="en-US" sz="3200">
                <a:solidFill>
                  <a:schemeClr val="bg2"/>
                </a:solidFill>
              </a:rPr>
              <a:t> Registration</a:t>
            </a:r>
          </a:p>
          <a:p>
            <a:r>
              <a:rPr lang="en-US" sz="3200">
                <a:solidFill>
                  <a:schemeClr val="bg2"/>
                </a:solidFill>
              </a:rPr>
              <a:t>   {</a:t>
            </a:r>
          </a:p>
          <a:p>
            <a:r>
              <a:rPr lang="en-US" sz="3200">
                <a:solidFill>
                  <a:schemeClr val="bg2"/>
                </a:solidFill>
              </a:rPr>
              <a:t>         </a:t>
            </a:r>
            <a:r>
              <a:rPr lang="en-US" sz="3200">
                <a:solidFill>
                  <a:schemeClr val="accent4">
                    <a:lumMod val="50000"/>
                  </a:schemeClr>
                </a:solidFill>
              </a:rPr>
              <a:t>string</a:t>
            </a:r>
            <a:r>
              <a:rPr lang="en-US" sz="3200">
                <a:solidFill>
                  <a:schemeClr val="bg2"/>
                </a:solidFill>
              </a:rPr>
              <a:t>  non_ registration_action {}</a:t>
            </a:r>
          </a:p>
          <a:p>
            <a:r>
              <a:rPr lang="en-US" sz="3200">
                <a:solidFill>
                  <a:schemeClr val="accent4">
                    <a:lumMod val="50000"/>
                  </a:schemeClr>
                </a:solidFill>
              </a:rPr>
              <a:t>         string</a:t>
            </a:r>
            <a:r>
              <a:rPr lang="en-US" sz="3200">
                <a:solidFill>
                  <a:schemeClr val="bg2"/>
                </a:solidFill>
              </a:rPr>
              <a:t> notes_non_registration {}</a:t>
            </a:r>
          </a:p>
          <a:p>
            <a:r>
              <a:rPr lang="en-US" sz="3200">
                <a:solidFill>
                  <a:schemeClr val="bg2"/>
                </a:solidFill>
              </a:rPr>
              <a:t>   }</a:t>
            </a:r>
          </a:p>
          <a:p>
            <a:endParaRPr lang="en-US" sz="3200"/>
          </a:p>
        </p:txBody>
      </p:sp>
    </p:spTree>
    <p:extLst>
      <p:ext uri="{BB962C8B-B14F-4D97-AF65-F5344CB8AC3E}">
        <p14:creationId xmlns:p14="http://schemas.microsoft.com/office/powerpoint/2010/main" val="199425181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1600000" flipH="1">
            <a:off x="-79513" y="-151364"/>
            <a:ext cx="5852160" cy="707886"/>
          </a:xfrm>
          <a:prstGeom prst="rect">
            <a:avLst/>
          </a:prstGeom>
          <a:noFill/>
        </p:spPr>
        <p:txBody>
          <a:bodyPr wrap="square">
            <a:spAutoFit/>
          </a:bodyPr>
          <a:lstStyle/>
          <a:p>
            <a:r>
              <a:rPr lang="en-US" sz="4000">
                <a:solidFill>
                  <a:schemeClr val="accent3">
                    <a:lumMod val="50000"/>
                  </a:schemeClr>
                </a:solidFill>
              </a:rPr>
              <a:t>Divergent Change </a:t>
            </a:r>
          </a:p>
        </p:txBody>
      </p:sp>
      <p:sp>
        <p:nvSpPr>
          <p:cNvPr id="17" name="TextBox 16">
            <a:extLst>
              <a:ext uri="{FF2B5EF4-FFF2-40B4-BE49-F238E27FC236}">
                <a16:creationId xmlns:a16="http://schemas.microsoft.com/office/drawing/2014/main" id="{09FD97F2-68E9-EA6B-C1CD-0C673B802689}"/>
              </a:ext>
            </a:extLst>
          </p:cNvPr>
          <p:cNvSpPr txBox="1"/>
          <p:nvPr/>
        </p:nvSpPr>
        <p:spPr>
          <a:xfrm>
            <a:off x="254063" y="277027"/>
            <a:ext cx="12171557" cy="923330"/>
          </a:xfrm>
          <a:prstGeom prst="rect">
            <a:avLst/>
          </a:prstGeom>
          <a:noFill/>
        </p:spPr>
        <p:txBody>
          <a:bodyPr wrap="square" rtlCol="0">
            <a:spAutoFit/>
          </a:bodyPr>
          <a:lstStyle/>
          <a:p>
            <a:pPr algn="ctr"/>
            <a:r>
              <a:rPr lang="en-US" sz="5400" b="1" i="0">
                <a:solidFill>
                  <a:schemeClr val="bg1">
                    <a:lumMod val="95000"/>
                    <a:lumOff val="5000"/>
                  </a:schemeClr>
                </a:solidFill>
                <a:effectLst/>
                <a:latin typeface="PT Sans" panose="020B0503020203020204" pitchFamily="34" charset="0"/>
              </a:rPr>
              <a:t>Treatment</a:t>
            </a:r>
            <a:endParaRPr lang="en-US" sz="5400" b="1">
              <a:solidFill>
                <a:schemeClr val="bg1">
                  <a:lumMod val="95000"/>
                  <a:lumOff val="5000"/>
                </a:schemeClr>
              </a:solidFill>
              <a:latin typeface="PT Sans" panose="020B0503020203020204" pitchFamily="34" charset="0"/>
            </a:endParaRPr>
          </a:p>
        </p:txBody>
      </p:sp>
      <p:pic>
        <p:nvPicPr>
          <p:cNvPr id="21" name="Graphic 20" descr="Adhesive Bandage with solid fill">
            <a:extLst>
              <a:ext uri="{FF2B5EF4-FFF2-40B4-BE49-F238E27FC236}">
                <a16:creationId xmlns:a16="http://schemas.microsoft.com/office/drawing/2014/main" id="{B995AFC5-ABAA-2E7D-9722-2422AAF2FA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903656" y="16416"/>
            <a:ext cx="1183942" cy="1183942"/>
          </a:xfrm>
          <a:prstGeom prst="rect">
            <a:avLst/>
          </a:prstGeom>
        </p:spPr>
      </p:pic>
      <p:grpSp>
        <p:nvGrpSpPr>
          <p:cNvPr id="7" name="Group 6">
            <a:extLst>
              <a:ext uri="{FF2B5EF4-FFF2-40B4-BE49-F238E27FC236}">
                <a16:creationId xmlns:a16="http://schemas.microsoft.com/office/drawing/2014/main" id="{00372C17-9986-099C-AD84-FC5A7B12A89D}"/>
              </a:ext>
            </a:extLst>
          </p:cNvPr>
          <p:cNvGrpSpPr/>
          <p:nvPr/>
        </p:nvGrpSpPr>
        <p:grpSpPr>
          <a:xfrm>
            <a:off x="-1380869" y="1314051"/>
            <a:ext cx="9033999" cy="1085857"/>
            <a:chOff x="-634458" y="1752124"/>
            <a:chExt cx="8796550" cy="824192"/>
          </a:xfrm>
        </p:grpSpPr>
        <p:sp>
          <p:nvSpPr>
            <p:cNvPr id="2" name="TextBox 1">
              <a:extLst>
                <a:ext uri="{FF2B5EF4-FFF2-40B4-BE49-F238E27FC236}">
                  <a16:creationId xmlns:a16="http://schemas.microsoft.com/office/drawing/2014/main" id="{06A3C03F-40C0-26EF-DFB3-CD9F21824605}"/>
                </a:ext>
              </a:extLst>
            </p:cNvPr>
            <p:cNvSpPr txBox="1"/>
            <p:nvPr/>
          </p:nvSpPr>
          <p:spPr>
            <a:xfrm>
              <a:off x="-634458" y="1752124"/>
              <a:ext cx="7779205" cy="747551"/>
            </a:xfrm>
            <a:prstGeom prst="rect">
              <a:avLst/>
            </a:prstGeom>
            <a:noFill/>
          </p:spPr>
          <p:txBody>
            <a:bodyPr wrap="square" rtlCol="0">
              <a:spAutoFit/>
            </a:bodyPr>
            <a:lstStyle/>
            <a:p>
              <a:pPr algn="ctr"/>
              <a:r>
                <a:rPr lang="en-US" sz="4400" i="0">
                  <a:solidFill>
                    <a:schemeClr val="bg1">
                      <a:lumMod val="85000"/>
                      <a:lumOff val="15000"/>
                    </a:schemeClr>
                  </a:solidFill>
                  <a:effectLst/>
                  <a:latin typeface="PT Sans" panose="020B0503020203020204" pitchFamily="34" charset="0"/>
                </a:rPr>
                <a:t>(1) </a:t>
              </a:r>
              <a:r>
                <a:rPr lang="en-US" sz="4400" i="0">
                  <a:solidFill>
                    <a:srgbClr val="C00000"/>
                  </a:solidFill>
                  <a:effectLst/>
                  <a:latin typeface="PT Sans" panose="020B0503020203020204" pitchFamily="34" charset="0"/>
                </a:rPr>
                <a:t>Extract Class</a:t>
              </a:r>
              <a:endParaRPr lang="en-US" sz="4400">
                <a:latin typeface="PT Sans" panose="020B0503020203020204" pitchFamily="34" charset="0"/>
              </a:endParaRPr>
            </a:p>
            <a:p>
              <a:endParaRPr lang="en-GB" sz="1400"/>
            </a:p>
          </p:txBody>
        </p:sp>
        <p:pic>
          <p:nvPicPr>
            <p:cNvPr id="6" name="Graphic 5" descr="Badge Tick1 with solid fill">
              <a:extLst>
                <a:ext uri="{FF2B5EF4-FFF2-40B4-BE49-F238E27FC236}">
                  <a16:creationId xmlns:a16="http://schemas.microsoft.com/office/drawing/2014/main" id="{B8C1CA00-F377-273C-BFE0-017369C6E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1522" y="1752124"/>
              <a:ext cx="840570" cy="824192"/>
            </a:xfrm>
            <a:prstGeom prst="rect">
              <a:avLst/>
            </a:prstGeom>
          </p:spPr>
        </p:pic>
      </p:grpSp>
      <p:grpSp>
        <p:nvGrpSpPr>
          <p:cNvPr id="5" name="Group 4">
            <a:extLst>
              <a:ext uri="{FF2B5EF4-FFF2-40B4-BE49-F238E27FC236}">
                <a16:creationId xmlns:a16="http://schemas.microsoft.com/office/drawing/2014/main" id="{F6D9BDC0-1A41-75A2-8B1F-49E9B6A35233}"/>
              </a:ext>
            </a:extLst>
          </p:cNvPr>
          <p:cNvGrpSpPr/>
          <p:nvPr/>
        </p:nvGrpSpPr>
        <p:grpSpPr>
          <a:xfrm>
            <a:off x="-1600860" y="2374757"/>
            <a:ext cx="9253990" cy="1087069"/>
            <a:chOff x="-634458" y="1752124"/>
            <a:chExt cx="8797487" cy="825112"/>
          </a:xfrm>
        </p:grpSpPr>
        <p:sp>
          <p:nvSpPr>
            <p:cNvPr id="9" name="TextBox 8">
              <a:extLst>
                <a:ext uri="{FF2B5EF4-FFF2-40B4-BE49-F238E27FC236}">
                  <a16:creationId xmlns:a16="http://schemas.microsoft.com/office/drawing/2014/main" id="{904F790C-E1DE-D55C-1DBA-BA983AA63D0E}"/>
                </a:ext>
              </a:extLst>
            </p:cNvPr>
            <p:cNvSpPr txBox="1"/>
            <p:nvPr/>
          </p:nvSpPr>
          <p:spPr>
            <a:xfrm>
              <a:off x="-634458" y="1752124"/>
              <a:ext cx="7779205" cy="747551"/>
            </a:xfrm>
            <a:prstGeom prst="rect">
              <a:avLst/>
            </a:prstGeom>
            <a:noFill/>
          </p:spPr>
          <p:txBody>
            <a:bodyPr wrap="square" rtlCol="0">
              <a:spAutoFit/>
            </a:bodyPr>
            <a:lstStyle/>
            <a:p>
              <a:pPr algn="ctr"/>
              <a:r>
                <a:rPr lang="en-US" sz="4400" i="0">
                  <a:solidFill>
                    <a:schemeClr val="bg1">
                      <a:lumMod val="85000"/>
                      <a:lumOff val="15000"/>
                    </a:schemeClr>
                  </a:solidFill>
                  <a:effectLst/>
                  <a:latin typeface="PT Sans" panose="020B0503020203020204" pitchFamily="34" charset="0"/>
                </a:rPr>
                <a:t>          (2) </a:t>
              </a:r>
              <a:r>
                <a:rPr lang="en-US" sz="4400" i="0">
                  <a:solidFill>
                    <a:srgbClr val="C00000"/>
                  </a:solidFill>
                  <a:effectLst/>
                  <a:latin typeface="PT Sans" panose="020B0503020203020204" pitchFamily="34" charset="0"/>
                </a:rPr>
                <a:t>Extract Superclass</a:t>
              </a:r>
              <a:endParaRPr lang="en-US" sz="4400">
                <a:latin typeface="PT Sans" panose="020B0503020203020204" pitchFamily="34" charset="0"/>
              </a:endParaRPr>
            </a:p>
            <a:p>
              <a:endParaRPr lang="en-GB" sz="1400"/>
            </a:p>
          </p:txBody>
        </p:sp>
        <p:pic>
          <p:nvPicPr>
            <p:cNvPr id="10" name="Graphic 9" descr="Badge Tick1 with solid fill">
              <a:extLst>
                <a:ext uri="{FF2B5EF4-FFF2-40B4-BE49-F238E27FC236}">
                  <a16:creationId xmlns:a16="http://schemas.microsoft.com/office/drawing/2014/main" id="{373D37CF-9C33-FEDA-48B5-97CD4FC744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1521" y="1752124"/>
              <a:ext cx="841508" cy="825112"/>
            </a:xfrm>
            <a:prstGeom prst="rect">
              <a:avLst/>
            </a:prstGeom>
          </p:spPr>
        </p:pic>
      </p:grpSp>
      <p:grpSp>
        <p:nvGrpSpPr>
          <p:cNvPr id="11" name="Group 10">
            <a:extLst>
              <a:ext uri="{FF2B5EF4-FFF2-40B4-BE49-F238E27FC236}">
                <a16:creationId xmlns:a16="http://schemas.microsoft.com/office/drawing/2014/main" id="{1E3E9D96-32E7-4743-7B5B-3DE0C0678AA2}"/>
              </a:ext>
            </a:extLst>
          </p:cNvPr>
          <p:cNvGrpSpPr/>
          <p:nvPr/>
        </p:nvGrpSpPr>
        <p:grpSpPr>
          <a:xfrm>
            <a:off x="-910417" y="3367447"/>
            <a:ext cx="8563547" cy="1085859"/>
            <a:chOff x="-634458" y="1705403"/>
            <a:chExt cx="8338463" cy="824193"/>
          </a:xfrm>
        </p:grpSpPr>
        <p:sp>
          <p:nvSpPr>
            <p:cNvPr id="12" name="TextBox 11">
              <a:extLst>
                <a:ext uri="{FF2B5EF4-FFF2-40B4-BE49-F238E27FC236}">
                  <a16:creationId xmlns:a16="http://schemas.microsoft.com/office/drawing/2014/main" id="{FB6DDBF6-6132-4BEE-2A32-82CDB45756D1}"/>
                </a:ext>
              </a:extLst>
            </p:cNvPr>
            <p:cNvSpPr txBox="1"/>
            <p:nvPr/>
          </p:nvSpPr>
          <p:spPr>
            <a:xfrm>
              <a:off x="-634458" y="1752124"/>
              <a:ext cx="7779205" cy="747551"/>
            </a:xfrm>
            <a:prstGeom prst="rect">
              <a:avLst/>
            </a:prstGeom>
            <a:noFill/>
          </p:spPr>
          <p:txBody>
            <a:bodyPr wrap="square" rtlCol="0">
              <a:spAutoFit/>
            </a:bodyPr>
            <a:lstStyle/>
            <a:p>
              <a:pPr algn="ctr"/>
              <a:r>
                <a:rPr lang="en-US" sz="4400" i="0">
                  <a:solidFill>
                    <a:schemeClr val="bg1">
                      <a:lumMod val="85000"/>
                      <a:lumOff val="15000"/>
                    </a:schemeClr>
                  </a:solidFill>
                  <a:effectLst/>
                  <a:latin typeface="PT Sans" panose="020B0503020203020204" pitchFamily="34" charset="0"/>
                </a:rPr>
                <a:t>(3) </a:t>
              </a:r>
              <a:r>
                <a:rPr lang="en-US" sz="4400" i="0">
                  <a:solidFill>
                    <a:srgbClr val="C00000"/>
                  </a:solidFill>
                  <a:effectLst/>
                  <a:latin typeface="PT Sans" panose="020B0503020203020204" pitchFamily="34" charset="0"/>
                </a:rPr>
                <a:t>Extract </a:t>
              </a:r>
              <a:r>
                <a:rPr lang="en-US" sz="4400">
                  <a:solidFill>
                    <a:srgbClr val="C00000"/>
                  </a:solidFill>
                </a:rPr>
                <a:t>Subclass</a:t>
              </a:r>
              <a:endParaRPr lang="en-US" sz="4400">
                <a:latin typeface="PT Sans" panose="020B0503020203020204" pitchFamily="34" charset="0"/>
              </a:endParaRPr>
            </a:p>
            <a:p>
              <a:endParaRPr lang="en-GB" sz="1400"/>
            </a:p>
          </p:txBody>
        </p:sp>
        <p:pic>
          <p:nvPicPr>
            <p:cNvPr id="13" name="Graphic 12" descr="Badge Tick1 with solid fill">
              <a:extLst>
                <a:ext uri="{FF2B5EF4-FFF2-40B4-BE49-F238E27FC236}">
                  <a16:creationId xmlns:a16="http://schemas.microsoft.com/office/drawing/2014/main" id="{D5845BFF-C691-7615-F418-2E1C0EDE44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63435" y="1705403"/>
              <a:ext cx="840570" cy="824193"/>
            </a:xfrm>
            <a:prstGeom prst="rect">
              <a:avLst/>
            </a:prstGeom>
          </p:spPr>
        </p:pic>
      </p:grpSp>
    </p:spTree>
    <p:extLst>
      <p:ext uri="{BB962C8B-B14F-4D97-AF65-F5344CB8AC3E}">
        <p14:creationId xmlns:p14="http://schemas.microsoft.com/office/powerpoint/2010/main" val="413451560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0820000" flipH="1">
            <a:off x="98469" y="105026"/>
            <a:ext cx="6126480" cy="769441"/>
          </a:xfrm>
          <a:prstGeom prst="rect">
            <a:avLst/>
          </a:prstGeom>
          <a:noFill/>
        </p:spPr>
        <p:txBody>
          <a:bodyPr wrap="square">
            <a:spAutoFit/>
          </a:bodyPr>
          <a:lstStyle/>
          <a:p>
            <a:r>
              <a:rPr lang="en-US" sz="4400">
                <a:solidFill>
                  <a:schemeClr val="accent3">
                    <a:lumMod val="50000"/>
                  </a:schemeClr>
                </a:solidFill>
              </a:rPr>
              <a:t>Divergent Change </a:t>
            </a:r>
          </a:p>
        </p:txBody>
      </p:sp>
      <p:sp>
        <p:nvSpPr>
          <p:cNvPr id="2" name="TextBox 1">
            <a:extLst>
              <a:ext uri="{FF2B5EF4-FFF2-40B4-BE49-F238E27FC236}">
                <a16:creationId xmlns:a16="http://schemas.microsoft.com/office/drawing/2014/main" id="{C1BF4415-5F17-1D4C-D80E-7348B5912DB6}"/>
              </a:ext>
            </a:extLst>
          </p:cNvPr>
          <p:cNvSpPr txBox="1"/>
          <p:nvPr/>
        </p:nvSpPr>
        <p:spPr>
          <a:xfrm>
            <a:off x="178534" y="1129263"/>
            <a:ext cx="12606307" cy="1938992"/>
          </a:xfrm>
          <a:prstGeom prst="rect">
            <a:avLst/>
          </a:prstGeom>
          <a:noFill/>
        </p:spPr>
        <p:txBody>
          <a:bodyPr wrap="square" rtlCol="0">
            <a:spAutoFit/>
          </a:bodyPr>
          <a:lstStyle/>
          <a:p>
            <a:pPr algn="ctr"/>
            <a:r>
              <a:rPr lang="en-US" sz="6600" b="1">
                <a:solidFill>
                  <a:schemeClr val="accent3">
                    <a:lumMod val="50000"/>
                  </a:schemeClr>
                </a:solidFill>
                <a:latin typeface="PT Sans" panose="020B0503020203020204" pitchFamily="34" charset="0"/>
              </a:rPr>
              <a:t>Benefits</a:t>
            </a:r>
          </a:p>
          <a:p>
            <a:endParaRPr lang="en-US" sz="5400" b="1">
              <a:solidFill>
                <a:schemeClr val="bg1"/>
              </a:solidFill>
              <a:latin typeface="PT Sans" panose="020B0503020203020204" pitchFamily="34" charset="0"/>
            </a:endParaRPr>
          </a:p>
        </p:txBody>
      </p:sp>
      <p:pic>
        <p:nvPicPr>
          <p:cNvPr id="4" name="Graphic 3" descr="Badge Follow with solid fill">
            <a:extLst>
              <a:ext uri="{FF2B5EF4-FFF2-40B4-BE49-F238E27FC236}">
                <a16:creationId xmlns:a16="http://schemas.microsoft.com/office/drawing/2014/main" id="{A9D441CA-60F6-EF8E-E032-05084D3662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2488" y="1285763"/>
            <a:ext cx="914400" cy="914400"/>
          </a:xfrm>
          <a:prstGeom prst="rect">
            <a:avLst/>
          </a:prstGeom>
        </p:spPr>
      </p:pic>
      <p:pic>
        <p:nvPicPr>
          <p:cNvPr id="5" name="Graphic 4" descr="Badge Follow with solid fill">
            <a:extLst>
              <a:ext uri="{FF2B5EF4-FFF2-40B4-BE49-F238E27FC236}">
                <a16:creationId xmlns:a16="http://schemas.microsoft.com/office/drawing/2014/main" id="{FDA78214-AB08-1E32-73B2-3F6830522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1400" y="1298864"/>
            <a:ext cx="914400" cy="914400"/>
          </a:xfrm>
          <a:prstGeom prst="rect">
            <a:avLst/>
          </a:prstGeom>
        </p:spPr>
      </p:pic>
      <p:sp>
        <p:nvSpPr>
          <p:cNvPr id="6" name="TextBox 5">
            <a:extLst>
              <a:ext uri="{FF2B5EF4-FFF2-40B4-BE49-F238E27FC236}">
                <a16:creationId xmlns:a16="http://schemas.microsoft.com/office/drawing/2014/main" id="{BA0EFB49-9FC0-2142-71C6-AC8FEBA592BA}"/>
              </a:ext>
            </a:extLst>
          </p:cNvPr>
          <p:cNvSpPr txBox="1"/>
          <p:nvPr/>
        </p:nvSpPr>
        <p:spPr>
          <a:xfrm>
            <a:off x="466769" y="2643832"/>
            <a:ext cx="12758707" cy="3877985"/>
          </a:xfrm>
          <a:prstGeom prst="rect">
            <a:avLst/>
          </a:prstGeom>
          <a:noFill/>
        </p:spPr>
        <p:txBody>
          <a:bodyPr wrap="square" rtlCol="0">
            <a:spAutoFit/>
          </a:bodyPr>
          <a:lstStyle/>
          <a:p>
            <a:r>
              <a:rPr lang="en-US" sz="4800">
                <a:solidFill>
                  <a:schemeClr val="accent3">
                    <a:lumMod val="50000"/>
                  </a:schemeClr>
                </a:solidFill>
                <a:latin typeface="PT Sans" panose="020B0503020203020204" pitchFamily="34" charset="0"/>
              </a:rPr>
              <a:t>(+)</a:t>
            </a:r>
            <a:r>
              <a:rPr lang="en-US" sz="4800">
                <a:latin typeface="PT Sans" panose="020B0503020203020204" pitchFamily="34" charset="0"/>
              </a:rPr>
              <a:t> </a:t>
            </a:r>
            <a:r>
              <a:rPr lang="en-US" sz="4800">
                <a:solidFill>
                  <a:schemeClr val="bg1"/>
                </a:solidFill>
                <a:latin typeface="PT Sans" panose="020B0503020203020204" pitchFamily="34" charset="0"/>
              </a:rPr>
              <a:t>Improves code organization</a:t>
            </a:r>
            <a:r>
              <a:rPr lang="en-US" sz="4800">
                <a:solidFill>
                  <a:schemeClr val="bg1">
                    <a:lumMod val="85000"/>
                    <a:lumOff val="15000"/>
                  </a:schemeClr>
                </a:solidFill>
                <a:latin typeface="PT Sans" panose="020B0503020203020204" pitchFamily="34" charset="0"/>
              </a:rPr>
              <a:t>.</a:t>
            </a:r>
          </a:p>
          <a:p>
            <a:r>
              <a:rPr lang="en-US" sz="4800">
                <a:solidFill>
                  <a:schemeClr val="accent3">
                    <a:lumMod val="50000"/>
                  </a:schemeClr>
                </a:solidFill>
                <a:latin typeface="PT Sans" panose="020B0503020203020204" pitchFamily="34" charset="0"/>
              </a:rPr>
              <a:t>(+)</a:t>
            </a:r>
            <a:r>
              <a:rPr lang="en-US" sz="4800">
                <a:latin typeface="PT Sans" panose="020B0503020203020204" pitchFamily="34" charset="0"/>
              </a:rPr>
              <a:t> </a:t>
            </a:r>
            <a:r>
              <a:rPr lang="en-US" sz="4800">
                <a:solidFill>
                  <a:schemeClr val="bg1"/>
                </a:solidFill>
                <a:latin typeface="PT Sans" panose="020B0503020203020204" pitchFamily="34" charset="0"/>
              </a:rPr>
              <a:t>Reduces code duplication.</a:t>
            </a:r>
          </a:p>
          <a:p>
            <a:r>
              <a:rPr lang="en-US" sz="4800">
                <a:solidFill>
                  <a:schemeClr val="accent3">
                    <a:lumMod val="50000"/>
                  </a:schemeClr>
                </a:solidFill>
                <a:latin typeface="PT Sans" panose="020B0503020203020204" pitchFamily="34" charset="0"/>
              </a:rPr>
              <a:t>(+)</a:t>
            </a:r>
            <a:r>
              <a:rPr lang="en-US" sz="4800">
                <a:latin typeface="PT Sans" panose="020B0503020203020204" pitchFamily="34" charset="0"/>
              </a:rPr>
              <a:t> </a:t>
            </a:r>
            <a:r>
              <a:rPr lang="en-US" sz="4800">
                <a:solidFill>
                  <a:schemeClr val="bg1"/>
                </a:solidFill>
                <a:latin typeface="PT Sans" panose="020B0503020203020204" pitchFamily="34" charset="0"/>
              </a:rPr>
              <a:t>Simplifies support.</a:t>
            </a:r>
            <a:br>
              <a:rPr lang="en-US" sz="4800">
                <a:solidFill>
                  <a:schemeClr val="accent1">
                    <a:lumMod val="50000"/>
                  </a:schemeClr>
                </a:solidFill>
                <a:latin typeface="PT Sans" panose="020B0503020203020204" pitchFamily="34" charset="0"/>
              </a:rPr>
            </a:br>
            <a:r>
              <a:rPr lang="en-US" sz="4800">
                <a:solidFill>
                  <a:schemeClr val="accent1">
                    <a:lumMod val="50000"/>
                  </a:schemeClr>
                </a:solidFill>
                <a:latin typeface="PT Sans" panose="020B0503020203020204" pitchFamily="34" charset="0"/>
              </a:rPr>
              <a:t>(+)</a:t>
            </a:r>
            <a:r>
              <a:rPr lang="en-US" sz="4800" i="0">
                <a:solidFill>
                  <a:srgbClr val="171717"/>
                </a:solidFill>
                <a:effectLst/>
                <a:latin typeface="-apple-system"/>
              </a:rPr>
              <a:t> </a:t>
            </a:r>
            <a:r>
              <a:rPr lang="en-US" sz="4800">
                <a:solidFill>
                  <a:schemeClr val="bg1"/>
                </a:solidFill>
                <a:latin typeface="-apple-system"/>
              </a:rPr>
              <a:t>apply </a:t>
            </a:r>
            <a:r>
              <a:rPr lang="en-US" sz="4800" i="0" u="sng">
                <a:solidFill>
                  <a:srgbClr val="860000"/>
                </a:solidFill>
                <a:effectLst/>
                <a:latin typeface="-apple-system"/>
                <a:hlinkClick r:id="rId5">
                  <a:extLst>
                    <a:ext uri="{A12FA001-AC4F-418D-AE19-62706E023703}">
                      <ahyp:hlinkClr xmlns:ahyp="http://schemas.microsoft.com/office/drawing/2018/hyperlinkcolor" val="tx"/>
                    </a:ext>
                  </a:extLst>
                </a:hlinkClick>
              </a:rPr>
              <a:t>Single Responsibility Principle</a:t>
            </a:r>
            <a:endParaRPr lang="en-US" sz="4800" i="0">
              <a:solidFill>
                <a:srgbClr val="860000"/>
              </a:solidFill>
              <a:effectLst/>
              <a:latin typeface="-apple-system"/>
            </a:endParaRPr>
          </a:p>
          <a:p>
            <a:endParaRPr lang="en-US" sz="5400" b="1">
              <a:solidFill>
                <a:schemeClr val="bg1"/>
              </a:solidFill>
              <a:latin typeface="PT Sans" panose="020B0503020203020204" pitchFamily="34" charset="0"/>
            </a:endParaRPr>
          </a:p>
        </p:txBody>
      </p:sp>
    </p:spTree>
    <p:extLst>
      <p:ext uri="{BB962C8B-B14F-4D97-AF65-F5344CB8AC3E}">
        <p14:creationId xmlns:p14="http://schemas.microsoft.com/office/powerpoint/2010/main" val="76585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53E1069A-2241-850A-740C-28BA40695B92}"/>
              </a:ext>
            </a:extLst>
          </p:cNvPr>
          <p:cNvSpPr/>
          <p:nvPr/>
        </p:nvSpPr>
        <p:spPr>
          <a:xfrm>
            <a:off x="1503902" y="-100484"/>
            <a:ext cx="9184194" cy="6621864"/>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E04B0D-5694-8D91-E668-A3C5DC85C744}"/>
              </a:ext>
            </a:extLst>
          </p:cNvPr>
          <p:cNvSpPr/>
          <p:nvPr/>
        </p:nvSpPr>
        <p:spPr>
          <a:xfrm>
            <a:off x="7176933" y="3382634"/>
            <a:ext cx="2192214" cy="1878085"/>
          </a:xfrm>
          <a:prstGeom prst="ellipse">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4C2319D-B153-1F9C-97D3-63F96B7A95EA}"/>
              </a:ext>
            </a:extLst>
          </p:cNvPr>
          <p:cNvGrpSpPr/>
          <p:nvPr/>
        </p:nvGrpSpPr>
        <p:grpSpPr>
          <a:xfrm>
            <a:off x="6839578" y="857999"/>
            <a:ext cx="2394857" cy="1938992"/>
            <a:chOff x="2120203" y="1673050"/>
            <a:chExt cx="3848518" cy="3195375"/>
          </a:xfrm>
        </p:grpSpPr>
        <p:sp>
          <p:nvSpPr>
            <p:cNvPr id="9" name="Oval 8">
              <a:extLst>
                <a:ext uri="{FF2B5EF4-FFF2-40B4-BE49-F238E27FC236}">
                  <a16:creationId xmlns:a16="http://schemas.microsoft.com/office/drawing/2014/main" id="{095A82BC-AF2E-3EF2-A52F-EC413CFD2C46}"/>
                </a:ext>
              </a:extLst>
            </p:cNvPr>
            <p:cNvSpPr/>
            <p:nvPr/>
          </p:nvSpPr>
          <p:spPr>
            <a:xfrm>
              <a:off x="2120203" y="1673050"/>
              <a:ext cx="3848518" cy="3195375"/>
            </a:xfrm>
            <a:prstGeom prst="ellipse">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F6FDE5-B3BA-1B27-A1B3-AA7140E7B8A4}"/>
                </a:ext>
              </a:extLst>
            </p:cNvPr>
            <p:cNvSpPr txBox="1"/>
            <p:nvPr/>
          </p:nvSpPr>
          <p:spPr>
            <a:xfrm>
              <a:off x="2622619" y="2451798"/>
              <a:ext cx="3346102" cy="2198543"/>
            </a:xfrm>
            <a:prstGeom prst="rect">
              <a:avLst/>
            </a:prstGeom>
            <a:noFill/>
          </p:spPr>
          <p:txBody>
            <a:bodyPr wrap="square" rtlCol="0">
              <a:spAutoFit/>
            </a:bodyPr>
            <a:lstStyle/>
            <a:p>
              <a:r>
                <a:rPr lang="en-US" sz="3200">
                  <a:solidFill>
                    <a:schemeClr val="bg1"/>
                  </a:solidFill>
                </a:rPr>
                <a:t>Divergent Change</a:t>
              </a:r>
            </a:p>
            <a:p>
              <a:endParaRPr lang="en-US" sz="3200"/>
            </a:p>
          </p:txBody>
        </p:sp>
      </p:grpSp>
      <p:pic>
        <p:nvPicPr>
          <p:cNvPr id="16" name="Graphic 15" descr="Question Mark with solid fill">
            <a:extLst>
              <a:ext uri="{FF2B5EF4-FFF2-40B4-BE49-F238E27FC236}">
                <a16:creationId xmlns:a16="http://schemas.microsoft.com/office/drawing/2014/main" id="{32DBDF23-B471-A4AB-1773-496C36953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0975" y="3549955"/>
            <a:ext cx="1385818" cy="1414392"/>
          </a:xfrm>
          <a:prstGeom prst="rect">
            <a:avLst/>
          </a:prstGeom>
        </p:spPr>
      </p:pic>
      <p:grpSp>
        <p:nvGrpSpPr>
          <p:cNvPr id="6" name="Group 5">
            <a:extLst>
              <a:ext uri="{FF2B5EF4-FFF2-40B4-BE49-F238E27FC236}">
                <a16:creationId xmlns:a16="http://schemas.microsoft.com/office/drawing/2014/main" id="{D1F1C614-5C9A-A33B-D1EF-970C4A755BF0}"/>
              </a:ext>
            </a:extLst>
          </p:cNvPr>
          <p:cNvGrpSpPr/>
          <p:nvPr/>
        </p:nvGrpSpPr>
        <p:grpSpPr>
          <a:xfrm>
            <a:off x="2417843" y="1430808"/>
            <a:ext cx="5243872" cy="3654495"/>
            <a:chOff x="5720862" y="1619920"/>
            <a:chExt cx="4600265" cy="3195377"/>
          </a:xfrm>
        </p:grpSpPr>
        <p:sp>
          <p:nvSpPr>
            <p:cNvPr id="3" name="Oval 2">
              <a:extLst>
                <a:ext uri="{FF2B5EF4-FFF2-40B4-BE49-F238E27FC236}">
                  <a16:creationId xmlns:a16="http://schemas.microsoft.com/office/drawing/2014/main" id="{368ACDFE-9985-BDF0-0CAC-045870602A0B}"/>
                </a:ext>
              </a:extLst>
            </p:cNvPr>
            <p:cNvSpPr/>
            <p:nvPr/>
          </p:nvSpPr>
          <p:spPr>
            <a:xfrm>
              <a:off x="5720862" y="1619920"/>
              <a:ext cx="3848518" cy="3195377"/>
            </a:xfrm>
            <a:prstGeom prst="ellipse">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CBF9EB-5400-535C-C696-A1259265C931}"/>
                </a:ext>
              </a:extLst>
            </p:cNvPr>
            <p:cNvSpPr txBox="1"/>
            <p:nvPr/>
          </p:nvSpPr>
          <p:spPr>
            <a:xfrm>
              <a:off x="6186641" y="2301242"/>
              <a:ext cx="4134486" cy="1938992"/>
            </a:xfrm>
            <a:prstGeom prst="rect">
              <a:avLst/>
            </a:prstGeom>
            <a:noFill/>
          </p:spPr>
          <p:txBody>
            <a:bodyPr wrap="square" rtlCol="0">
              <a:spAutoFit/>
            </a:bodyPr>
            <a:lstStyle/>
            <a:p>
              <a:r>
                <a:rPr lang="en-US" sz="6000">
                  <a:solidFill>
                    <a:schemeClr val="bg1">
                      <a:lumMod val="95000"/>
                      <a:lumOff val="5000"/>
                    </a:schemeClr>
                  </a:solidFill>
                </a:rPr>
                <a:t>shotgun surgery</a:t>
              </a:r>
            </a:p>
          </p:txBody>
        </p:sp>
      </p:grpSp>
    </p:spTree>
    <p:extLst>
      <p:ext uri="{BB962C8B-B14F-4D97-AF65-F5344CB8AC3E}">
        <p14:creationId xmlns:p14="http://schemas.microsoft.com/office/powerpoint/2010/main" val="267328934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A7B946E-03AC-A0C3-F236-A70F27A085E7}"/>
              </a:ext>
            </a:extLst>
          </p:cNvPr>
          <p:cNvSpPr txBox="1"/>
          <p:nvPr/>
        </p:nvSpPr>
        <p:spPr>
          <a:xfrm>
            <a:off x="3318310" y="325247"/>
            <a:ext cx="6097604" cy="1015663"/>
          </a:xfrm>
          <a:prstGeom prst="rect">
            <a:avLst/>
          </a:prstGeom>
          <a:noFill/>
        </p:spPr>
        <p:txBody>
          <a:bodyPr wrap="square">
            <a:spAutoFit/>
          </a:bodyPr>
          <a:lstStyle/>
          <a:p>
            <a:pPr algn="l"/>
            <a:r>
              <a:rPr lang="en-US" sz="6000" b="1" i="0" dirty="0">
                <a:solidFill>
                  <a:srgbClr val="444444"/>
                </a:solidFill>
                <a:effectLst/>
                <a:latin typeface="PT Sans" panose="020B0503020203020204" pitchFamily="34" charset="0"/>
              </a:rPr>
              <a:t>Technical debt</a:t>
            </a:r>
          </a:p>
        </p:txBody>
      </p:sp>
      <p:sp>
        <p:nvSpPr>
          <p:cNvPr id="10" name="TextBox 9">
            <a:extLst>
              <a:ext uri="{FF2B5EF4-FFF2-40B4-BE49-F238E27FC236}">
                <a16:creationId xmlns:a16="http://schemas.microsoft.com/office/drawing/2014/main" id="{78641673-0A0E-54BE-9D28-49B895272E4D}"/>
              </a:ext>
            </a:extLst>
          </p:cNvPr>
          <p:cNvSpPr txBox="1"/>
          <p:nvPr/>
        </p:nvSpPr>
        <p:spPr>
          <a:xfrm>
            <a:off x="187693" y="1693160"/>
            <a:ext cx="11816614" cy="3416320"/>
          </a:xfrm>
          <a:prstGeom prst="rect">
            <a:avLst/>
          </a:prstGeom>
          <a:noFill/>
        </p:spPr>
        <p:txBody>
          <a:bodyPr wrap="square">
            <a:spAutoFit/>
          </a:bodyPr>
          <a:lstStyle/>
          <a:p>
            <a:r>
              <a:rPr lang="en-US" sz="3600" b="1" dirty="0">
                <a:solidFill>
                  <a:prstClr val="black"/>
                </a:solidFill>
                <a:latin typeface="Calibri" panose="020F0502020204030204"/>
              </a:rPr>
              <a:t>What is technical debt?</a:t>
            </a:r>
          </a:p>
          <a:p>
            <a:r>
              <a:rPr lang="en-US" sz="3600" dirty="0">
                <a:solidFill>
                  <a:prstClr val="black"/>
                </a:solidFill>
                <a:latin typeface="Calibri" panose="020F0502020204030204"/>
              </a:rPr>
              <a:t>Technical debt -- or tech debt -- is the implied cost incurred when businesses do not fix problems that will affect them in the future. Accruing technical debt causes existing problems to get worse over time. The longer debt builds up, the more costly it becomes to rectify.</a:t>
            </a:r>
          </a:p>
        </p:txBody>
      </p:sp>
    </p:spTree>
    <p:extLst>
      <p:ext uri="{BB962C8B-B14F-4D97-AF65-F5344CB8AC3E}">
        <p14:creationId xmlns:p14="http://schemas.microsoft.com/office/powerpoint/2010/main" val="57509037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BE74-5F0D-50EF-F0D0-B7D2C335D99D}"/>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pPr lvl="1" algn="l" rtl="0">
              <a:spcBef>
                <a:spcPct val="0"/>
              </a:spcBef>
            </a:pPr>
            <a:r>
              <a:rPr lang="en-US" sz="4800" kern="1200">
                <a:solidFill>
                  <a:schemeClr val="tx1"/>
                </a:solidFill>
                <a:latin typeface="+mj-lt"/>
                <a:ea typeface="+mj-ea"/>
                <a:cs typeface="+mj-cs"/>
              </a:rPr>
              <a:t>Shotgun Surgery</a:t>
            </a:r>
          </a:p>
        </p:txBody>
      </p:sp>
      <p:pic>
        <p:nvPicPr>
          <p:cNvPr id="4" name="Picture Placeholder 8" descr="A black shotgun with a black barrel&#10;&#10;Description automatically generated">
            <a:extLst>
              <a:ext uri="{FF2B5EF4-FFF2-40B4-BE49-F238E27FC236}">
                <a16:creationId xmlns:a16="http://schemas.microsoft.com/office/drawing/2014/main" id="{75679423-7D0E-A700-E920-B232FFC2FACD}"/>
              </a:ext>
            </a:extLst>
          </p:cNvPr>
          <p:cNvPicPr>
            <a:picLocks noChangeAspect="1"/>
          </p:cNvPicPr>
          <p:nvPr/>
        </p:nvPicPr>
        <p:blipFill rotWithShape="1">
          <a:blip r:embed="rId3">
            <a:extLst>
              <a:ext uri="{28A0092B-C50C-407E-A947-70E740481C1C}">
                <a14:useLocalDpi xmlns:a14="http://schemas.microsoft.com/office/drawing/2010/main" val="0"/>
              </a:ext>
            </a:extLst>
          </a:blip>
          <a:srcRect t="28059" b="32779"/>
          <a:stretch/>
        </p:blipFill>
        <p:spPr>
          <a:xfrm flipH="1">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Tree>
    <p:extLst>
      <p:ext uri="{BB962C8B-B14F-4D97-AF65-F5344CB8AC3E}">
        <p14:creationId xmlns:p14="http://schemas.microsoft.com/office/powerpoint/2010/main" val="40131097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29897-3AFC-F0B0-20D1-64110E6B4332}"/>
              </a:ext>
            </a:extLst>
          </p:cNvPr>
          <p:cNvSpPr>
            <a:spLocks noGrp="1"/>
          </p:cNvSpPr>
          <p:nvPr>
            <p:ph type="title"/>
          </p:nvPr>
        </p:nvSpPr>
        <p:spPr/>
        <p:txBody>
          <a:bodyPr>
            <a:normAutofit/>
          </a:bodyPr>
          <a:lstStyle/>
          <a:p>
            <a:pPr algn="ctr"/>
            <a:r>
              <a:rPr lang="en-US">
                <a:solidFill>
                  <a:schemeClr val="bg1"/>
                </a:solidFill>
              </a:rPr>
              <a:t>Shotgun Surgery</a:t>
            </a:r>
            <a:endParaRPr lang="en-GB"/>
          </a:p>
        </p:txBody>
      </p:sp>
      <p:sp>
        <p:nvSpPr>
          <p:cNvPr id="3" name="Content Placeholder 2">
            <a:extLst>
              <a:ext uri="{FF2B5EF4-FFF2-40B4-BE49-F238E27FC236}">
                <a16:creationId xmlns:a16="http://schemas.microsoft.com/office/drawing/2014/main" id="{E7A5D154-5C10-3376-A5C5-34893AF25DED}"/>
              </a:ext>
            </a:extLst>
          </p:cNvPr>
          <p:cNvSpPr>
            <a:spLocks noGrp="1"/>
          </p:cNvSpPr>
          <p:nvPr>
            <p:ph idx="1"/>
          </p:nvPr>
        </p:nvSpPr>
        <p:spPr>
          <a:xfrm>
            <a:off x="688685" y="1215275"/>
            <a:ext cx="11090274" cy="3979625"/>
          </a:xfrm>
        </p:spPr>
        <p:txBody>
          <a:bodyPr/>
          <a:lstStyle/>
          <a:p>
            <a:pPr marL="0" indent="0" algn="ctr">
              <a:buNone/>
            </a:pPr>
            <a:br>
              <a:rPr lang="en-US" sz="7200" b="1">
                <a:solidFill>
                  <a:schemeClr val="bg1"/>
                </a:solidFill>
              </a:rPr>
            </a:br>
            <a:r>
              <a:rPr lang="en-US" sz="7200" b="1">
                <a:solidFill>
                  <a:schemeClr val="bg1"/>
                </a:solidFill>
                <a:latin typeface="Calibri" panose="020F0502020204030204" pitchFamily="34" charset="0"/>
                <a:cs typeface="Calibri" panose="020F0502020204030204" pitchFamily="34" charset="0"/>
              </a:rPr>
              <a:t>Shotgun</a:t>
            </a:r>
            <a:r>
              <a:rPr lang="ar-EG" sz="7200" b="1">
                <a:solidFill>
                  <a:schemeClr val="bg1"/>
                </a:solidFill>
              </a:rPr>
              <a:t> </a:t>
            </a:r>
            <a:r>
              <a:rPr lang="ar-EG" sz="7200">
                <a:solidFill>
                  <a:schemeClr val="accent3">
                    <a:lumMod val="50000"/>
                  </a:schemeClr>
                </a:solidFill>
              </a:rPr>
              <a:t>بُنْدُقِيَّة</a:t>
            </a:r>
            <a:r>
              <a:rPr lang="ar-EG" sz="7200" b="1">
                <a:solidFill>
                  <a:schemeClr val="accent3">
                    <a:lumMod val="50000"/>
                  </a:schemeClr>
                </a:solidFill>
              </a:rPr>
              <a:t> .</a:t>
            </a:r>
          </a:p>
          <a:p>
            <a:endParaRPr lang="en-GB"/>
          </a:p>
        </p:txBody>
      </p:sp>
      <p:pic>
        <p:nvPicPr>
          <p:cNvPr id="5" name="Picture 4" descr="A cartoon of an object firing bullets&#10;&#10;Description automatically generated">
            <a:extLst>
              <a:ext uri="{FF2B5EF4-FFF2-40B4-BE49-F238E27FC236}">
                <a16:creationId xmlns:a16="http://schemas.microsoft.com/office/drawing/2014/main" id="{33A65CD2-454B-9271-A4A2-9BC1D360F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0773" y="2745910"/>
            <a:ext cx="6969520" cy="3756277"/>
          </a:xfrm>
          <a:prstGeom prst="rect">
            <a:avLst/>
          </a:prstGeom>
        </p:spPr>
      </p:pic>
    </p:spTree>
    <p:extLst>
      <p:ext uri="{BB962C8B-B14F-4D97-AF65-F5344CB8AC3E}">
        <p14:creationId xmlns:p14="http://schemas.microsoft.com/office/powerpoint/2010/main" val="258516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170BF22-38B3-6B50-8B7D-85D61F0D6B00}"/>
              </a:ext>
            </a:extLst>
          </p:cNvPr>
          <p:cNvSpPr txBox="1"/>
          <p:nvPr/>
        </p:nvSpPr>
        <p:spPr>
          <a:xfrm>
            <a:off x="3730335" y="280555"/>
            <a:ext cx="4509655" cy="1446550"/>
          </a:xfrm>
          <a:prstGeom prst="rect">
            <a:avLst/>
          </a:prstGeom>
          <a:noFill/>
        </p:spPr>
        <p:txBody>
          <a:bodyPr wrap="square" rtlCol="0">
            <a:spAutoFit/>
          </a:bodyPr>
          <a:lstStyle/>
          <a:p>
            <a:pPr algn="ctr"/>
            <a:r>
              <a:rPr lang="en-US" sz="4400">
                <a:solidFill>
                  <a:schemeClr val="bg1">
                    <a:lumMod val="95000"/>
                    <a:lumOff val="5000"/>
                  </a:schemeClr>
                </a:solidFill>
              </a:rPr>
              <a:t>Welcome back</a:t>
            </a:r>
          </a:p>
          <a:p>
            <a:pPr algn="ctr"/>
            <a:r>
              <a:rPr lang="en-US" sz="4400">
                <a:solidFill>
                  <a:srgbClr val="C00000"/>
                </a:solidFill>
              </a:rPr>
              <a:t>Iron man</a:t>
            </a:r>
          </a:p>
        </p:txBody>
      </p:sp>
      <p:pic>
        <p:nvPicPr>
          <p:cNvPr id="2" name="Picture 1" descr="A person with a broken arm&#10;&#10;Description automatically generated">
            <a:extLst>
              <a:ext uri="{FF2B5EF4-FFF2-40B4-BE49-F238E27FC236}">
                <a16:creationId xmlns:a16="http://schemas.microsoft.com/office/drawing/2014/main" id="{47BB4A3D-53CF-A61C-8977-531A7DE0D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417" y="1735056"/>
            <a:ext cx="7533775" cy="4944040"/>
          </a:xfrm>
          <a:prstGeom prst="rect">
            <a:avLst/>
          </a:prstGeom>
        </p:spPr>
      </p:pic>
    </p:spTree>
    <p:extLst>
      <p:ext uri="{BB962C8B-B14F-4D97-AF65-F5344CB8AC3E}">
        <p14:creationId xmlns:p14="http://schemas.microsoft.com/office/powerpoint/2010/main" val="2520893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920DE-65DE-BA00-D1FB-F019C56D8329}"/>
              </a:ext>
            </a:extLst>
          </p:cNvPr>
          <p:cNvSpPr txBox="1"/>
          <p:nvPr/>
        </p:nvSpPr>
        <p:spPr>
          <a:xfrm>
            <a:off x="135082" y="1"/>
            <a:ext cx="5960918" cy="5078313"/>
          </a:xfrm>
          <a:prstGeom prst="rect">
            <a:avLst/>
          </a:prstGeom>
          <a:noFill/>
        </p:spPr>
        <p:txBody>
          <a:bodyPr wrap="square" rtlCol="0">
            <a:spAutoFit/>
          </a:bodyPr>
          <a:lstStyle/>
          <a:p>
            <a:r>
              <a:rPr lang="en-US" sz="4400">
                <a:solidFill>
                  <a:schemeClr val="bg1">
                    <a:lumMod val="95000"/>
                    <a:lumOff val="5000"/>
                  </a:schemeClr>
                </a:solidFill>
                <a:latin typeface="Consolas" panose="020B0609020204030204" pitchFamily="49" charset="0"/>
              </a:rPr>
              <a:t>class</a:t>
            </a:r>
            <a:r>
              <a:rPr lang="en-US" sz="4000">
                <a:solidFill>
                  <a:schemeClr val="bg1">
                    <a:lumMod val="95000"/>
                    <a:lumOff val="5000"/>
                  </a:schemeClr>
                </a:solidFill>
                <a:latin typeface="Consolas" panose="020B0609020204030204" pitchFamily="49" charset="0"/>
              </a:rPr>
              <a:t> </a:t>
            </a:r>
            <a:r>
              <a:rPr lang="en-US" sz="4400">
                <a:solidFill>
                  <a:srgbClr val="FF0000"/>
                </a:solidFill>
                <a:latin typeface="Consolas" panose="020B0609020204030204" pitchFamily="49" charset="0"/>
              </a:rPr>
              <a:t>Hero</a:t>
            </a:r>
            <a:r>
              <a:rPr lang="en-US" sz="4000">
                <a:solidFill>
                  <a:schemeClr val="bg1">
                    <a:lumMod val="95000"/>
                    <a:lumOff val="5000"/>
                  </a:schemeClr>
                </a:solidFill>
                <a:latin typeface="Consolas" panose="020B0609020204030204" pitchFamily="49" charset="0"/>
              </a:rPr>
              <a:t> </a:t>
            </a:r>
            <a:r>
              <a:rPr lang="en-US" sz="3200">
                <a:solidFill>
                  <a:srgbClr val="002060"/>
                </a:solidFill>
                <a:latin typeface="Consolas" panose="020B0609020204030204" pitchFamily="49" charset="0"/>
              </a:rPr>
              <a:t>{</a:t>
            </a:r>
          </a:p>
          <a:p>
            <a:r>
              <a:rPr lang="en-US" sz="4000">
                <a:solidFill>
                  <a:schemeClr val="accent3">
                    <a:lumMod val="75000"/>
                  </a:schemeClr>
                </a:solidFill>
                <a:latin typeface="Consolas" panose="020B0609020204030204" pitchFamily="49" charset="0"/>
              </a:rPr>
              <a:t>First_finger</a:t>
            </a:r>
            <a:r>
              <a:rPr lang="en-US" sz="4000">
                <a:solidFill>
                  <a:schemeClr val="bg1">
                    <a:lumMod val="95000"/>
                    <a:lumOff val="5000"/>
                  </a:schemeClr>
                </a:solidFill>
                <a:latin typeface="Consolas" panose="020B0609020204030204" pitchFamily="49" charset="0"/>
              </a:rPr>
              <a:t> f1;</a:t>
            </a:r>
          </a:p>
          <a:p>
            <a:r>
              <a:rPr lang="en-US" sz="4000">
                <a:solidFill>
                  <a:schemeClr val="accent3">
                    <a:lumMod val="75000"/>
                  </a:schemeClr>
                </a:solidFill>
                <a:latin typeface="Consolas" panose="020B0609020204030204" pitchFamily="49" charset="0"/>
              </a:rPr>
              <a:t>Second_finger</a:t>
            </a:r>
            <a:r>
              <a:rPr lang="en-US" sz="4000">
                <a:solidFill>
                  <a:schemeClr val="bg1">
                    <a:lumMod val="95000"/>
                    <a:lumOff val="5000"/>
                  </a:schemeClr>
                </a:solidFill>
                <a:latin typeface="Consolas" panose="020B0609020204030204" pitchFamily="49" charset="0"/>
              </a:rPr>
              <a:t> f2;</a:t>
            </a:r>
          </a:p>
          <a:p>
            <a:r>
              <a:rPr lang="en-US" sz="4000">
                <a:solidFill>
                  <a:schemeClr val="accent3">
                    <a:lumMod val="75000"/>
                  </a:schemeClr>
                </a:solidFill>
                <a:latin typeface="Consolas" panose="020B0609020204030204" pitchFamily="49" charset="0"/>
              </a:rPr>
              <a:t>Third_finger</a:t>
            </a:r>
            <a:r>
              <a:rPr lang="en-US" sz="4000">
                <a:solidFill>
                  <a:schemeClr val="bg1">
                    <a:lumMod val="95000"/>
                    <a:lumOff val="5000"/>
                  </a:schemeClr>
                </a:solidFill>
                <a:latin typeface="Consolas" panose="020B0609020204030204" pitchFamily="49" charset="0"/>
              </a:rPr>
              <a:t> f3;</a:t>
            </a:r>
          </a:p>
          <a:p>
            <a:r>
              <a:rPr lang="en-US" sz="4000">
                <a:solidFill>
                  <a:schemeClr val="accent3">
                    <a:lumMod val="75000"/>
                  </a:schemeClr>
                </a:solidFill>
                <a:latin typeface="Consolas" panose="020B0609020204030204" pitchFamily="49" charset="0"/>
              </a:rPr>
              <a:t>Forth_finger</a:t>
            </a:r>
            <a:r>
              <a:rPr lang="en-US" sz="4000">
                <a:solidFill>
                  <a:schemeClr val="bg1">
                    <a:lumMod val="95000"/>
                    <a:lumOff val="5000"/>
                  </a:schemeClr>
                </a:solidFill>
                <a:latin typeface="Consolas" panose="020B0609020204030204" pitchFamily="49" charset="0"/>
              </a:rPr>
              <a:t> f4;</a:t>
            </a:r>
          </a:p>
          <a:p>
            <a:r>
              <a:rPr lang="en-US" sz="4000">
                <a:solidFill>
                  <a:schemeClr val="accent3">
                    <a:lumMod val="75000"/>
                  </a:schemeClr>
                </a:solidFill>
                <a:latin typeface="Consolas" panose="020B0609020204030204" pitchFamily="49" charset="0"/>
              </a:rPr>
              <a:t>Fifth_finger</a:t>
            </a:r>
            <a:r>
              <a:rPr lang="en-US" sz="4000">
                <a:solidFill>
                  <a:schemeClr val="bg1">
                    <a:lumMod val="95000"/>
                    <a:lumOff val="5000"/>
                  </a:schemeClr>
                </a:solidFill>
                <a:latin typeface="Consolas" panose="020B0609020204030204" pitchFamily="49" charset="0"/>
              </a:rPr>
              <a:t> f5;</a:t>
            </a:r>
          </a:p>
          <a:p>
            <a:r>
              <a:rPr lang="en-US" sz="4000">
                <a:solidFill>
                  <a:schemeClr val="bg1">
                    <a:lumMod val="95000"/>
                    <a:lumOff val="5000"/>
                  </a:schemeClr>
                </a:solidFill>
                <a:latin typeface="Consolas" panose="020B0609020204030204" pitchFamily="49" charset="0"/>
              </a:rPr>
              <a:t>}</a:t>
            </a:r>
          </a:p>
          <a:p>
            <a:r>
              <a:rPr lang="en-US" sz="4000">
                <a:solidFill>
                  <a:schemeClr val="bg1">
                    <a:lumMod val="95000"/>
                    <a:lumOff val="5000"/>
                  </a:schemeClr>
                </a:solidFill>
              </a:rPr>
              <a:t>   </a:t>
            </a:r>
          </a:p>
        </p:txBody>
      </p:sp>
      <p:sp>
        <p:nvSpPr>
          <p:cNvPr id="2" name="TextBox 1">
            <a:extLst>
              <a:ext uri="{FF2B5EF4-FFF2-40B4-BE49-F238E27FC236}">
                <a16:creationId xmlns:a16="http://schemas.microsoft.com/office/drawing/2014/main" id="{0EEA7FA6-65CE-7063-1C88-480064CC49D8}"/>
              </a:ext>
            </a:extLst>
          </p:cNvPr>
          <p:cNvSpPr txBox="1"/>
          <p:nvPr/>
        </p:nvSpPr>
        <p:spPr>
          <a:xfrm>
            <a:off x="5662594" y="110746"/>
            <a:ext cx="5953991" cy="3416320"/>
          </a:xfrm>
          <a:prstGeom prst="rect">
            <a:avLst/>
          </a:prstGeom>
          <a:noFill/>
        </p:spPr>
        <p:txBody>
          <a:bodyPr wrap="square" rtlCol="0">
            <a:spAutoFit/>
          </a:bodyPr>
          <a:lstStyle/>
          <a:p>
            <a:r>
              <a:rPr lang="en-US" sz="3600">
                <a:solidFill>
                  <a:schemeClr val="bg1">
                    <a:lumMod val="95000"/>
                    <a:lumOff val="5000"/>
                  </a:schemeClr>
                </a:solidFill>
                <a:latin typeface="Consolas" panose="020B0609020204030204" pitchFamily="49" charset="0"/>
              </a:rPr>
              <a:t>class </a:t>
            </a:r>
            <a:r>
              <a:rPr lang="en-US" sz="3600">
                <a:solidFill>
                  <a:srgbClr val="00B050"/>
                </a:solidFill>
                <a:latin typeface="Consolas" panose="020B0609020204030204" pitchFamily="49" charset="0"/>
              </a:rPr>
              <a:t>Second_finger</a:t>
            </a:r>
            <a:r>
              <a:rPr lang="en-US" sz="3600">
                <a:solidFill>
                  <a:schemeClr val="bg1">
                    <a:lumMod val="95000"/>
                    <a:lumOff val="5000"/>
                  </a:schemeClr>
                </a:solidFill>
                <a:latin typeface="Consolas" panose="020B0609020204030204" pitchFamily="49" charset="0"/>
              </a:rPr>
              <a:t> {}</a:t>
            </a:r>
          </a:p>
          <a:p>
            <a:r>
              <a:rPr lang="en-US" sz="3600">
                <a:solidFill>
                  <a:schemeClr val="bg1">
                    <a:lumMod val="95000"/>
                    <a:lumOff val="5000"/>
                  </a:schemeClr>
                </a:solidFill>
                <a:latin typeface="Consolas" panose="020B0609020204030204" pitchFamily="49" charset="0"/>
              </a:rPr>
              <a:t>class </a:t>
            </a:r>
            <a:r>
              <a:rPr lang="en-US" sz="3600">
                <a:solidFill>
                  <a:srgbClr val="00B050"/>
                </a:solidFill>
                <a:latin typeface="Consolas" panose="020B0609020204030204" pitchFamily="49" charset="0"/>
              </a:rPr>
              <a:t>Third_finger</a:t>
            </a:r>
            <a:r>
              <a:rPr lang="en-US" sz="3600">
                <a:solidFill>
                  <a:schemeClr val="bg1">
                    <a:lumMod val="95000"/>
                    <a:lumOff val="5000"/>
                  </a:schemeClr>
                </a:solidFill>
                <a:latin typeface="Consolas" panose="020B0609020204030204" pitchFamily="49" charset="0"/>
              </a:rPr>
              <a:t> {}</a:t>
            </a:r>
          </a:p>
          <a:p>
            <a:r>
              <a:rPr lang="en-US" sz="3600">
                <a:solidFill>
                  <a:schemeClr val="bg1">
                    <a:lumMod val="95000"/>
                    <a:lumOff val="5000"/>
                  </a:schemeClr>
                </a:solidFill>
                <a:latin typeface="Consolas" panose="020B0609020204030204" pitchFamily="49" charset="0"/>
              </a:rPr>
              <a:t>class </a:t>
            </a:r>
            <a:r>
              <a:rPr lang="en-US" sz="3600">
                <a:solidFill>
                  <a:srgbClr val="00B050"/>
                </a:solidFill>
                <a:latin typeface="Consolas" panose="020B0609020204030204" pitchFamily="49" charset="0"/>
              </a:rPr>
              <a:t>Forth_finger</a:t>
            </a:r>
            <a:r>
              <a:rPr lang="en-US" sz="3600">
                <a:solidFill>
                  <a:schemeClr val="bg1">
                    <a:lumMod val="95000"/>
                    <a:lumOff val="5000"/>
                  </a:schemeClr>
                </a:solidFill>
                <a:latin typeface="Consolas" panose="020B0609020204030204" pitchFamily="49" charset="0"/>
              </a:rPr>
              <a:t> {}</a:t>
            </a:r>
          </a:p>
          <a:p>
            <a:r>
              <a:rPr lang="en-US" sz="3600">
                <a:solidFill>
                  <a:schemeClr val="bg1">
                    <a:lumMod val="95000"/>
                    <a:lumOff val="5000"/>
                  </a:schemeClr>
                </a:solidFill>
                <a:latin typeface="Consolas" panose="020B0609020204030204" pitchFamily="49" charset="0"/>
              </a:rPr>
              <a:t>class </a:t>
            </a:r>
            <a:r>
              <a:rPr lang="en-US" sz="3600">
                <a:solidFill>
                  <a:srgbClr val="00B050"/>
                </a:solidFill>
                <a:latin typeface="Consolas" panose="020B0609020204030204" pitchFamily="49" charset="0"/>
              </a:rPr>
              <a:t>Fifth_finger</a:t>
            </a:r>
            <a:r>
              <a:rPr lang="en-US" sz="3600">
                <a:solidFill>
                  <a:schemeClr val="bg1">
                    <a:lumMod val="95000"/>
                    <a:lumOff val="5000"/>
                  </a:schemeClr>
                </a:solidFill>
                <a:latin typeface="Consolas" panose="020B0609020204030204" pitchFamily="49" charset="0"/>
              </a:rPr>
              <a:t> {}</a:t>
            </a:r>
          </a:p>
          <a:p>
            <a:endParaRPr lang="en-US" sz="3600">
              <a:solidFill>
                <a:schemeClr val="bg1">
                  <a:lumMod val="95000"/>
                  <a:lumOff val="5000"/>
                </a:schemeClr>
              </a:solidFill>
            </a:endParaRPr>
          </a:p>
          <a:p>
            <a:endParaRPr lang="en-US" sz="3600">
              <a:solidFill>
                <a:schemeClr val="bg1">
                  <a:lumMod val="95000"/>
                  <a:lumOff val="5000"/>
                </a:schemeClr>
              </a:solidFill>
            </a:endParaRPr>
          </a:p>
        </p:txBody>
      </p:sp>
      <p:sp>
        <p:nvSpPr>
          <p:cNvPr id="3" name="TextBox 2">
            <a:extLst>
              <a:ext uri="{FF2B5EF4-FFF2-40B4-BE49-F238E27FC236}">
                <a16:creationId xmlns:a16="http://schemas.microsoft.com/office/drawing/2014/main" id="{42797DA8-808F-C9F2-B6D2-FD45CA466C07}"/>
              </a:ext>
            </a:extLst>
          </p:cNvPr>
          <p:cNvSpPr txBox="1"/>
          <p:nvPr/>
        </p:nvSpPr>
        <p:spPr>
          <a:xfrm>
            <a:off x="135081" y="4675909"/>
            <a:ext cx="5527513" cy="1200329"/>
          </a:xfrm>
          <a:prstGeom prst="rect">
            <a:avLst/>
          </a:prstGeom>
          <a:noFill/>
        </p:spPr>
        <p:txBody>
          <a:bodyPr wrap="square" rtlCol="0">
            <a:spAutoFit/>
          </a:bodyPr>
          <a:lstStyle/>
          <a:p>
            <a:r>
              <a:rPr lang="en-US" sz="3600">
                <a:solidFill>
                  <a:schemeClr val="bg1">
                    <a:lumMod val="95000"/>
                    <a:lumOff val="5000"/>
                  </a:schemeClr>
                </a:solidFill>
                <a:latin typeface="Consolas" panose="020B0609020204030204" pitchFamily="49" charset="0"/>
              </a:rPr>
              <a:t>class </a:t>
            </a:r>
            <a:r>
              <a:rPr lang="en-US" sz="3600">
                <a:solidFill>
                  <a:srgbClr val="00B050"/>
                </a:solidFill>
                <a:latin typeface="Consolas" panose="020B0609020204030204" pitchFamily="49" charset="0"/>
              </a:rPr>
              <a:t>First_finger</a:t>
            </a:r>
            <a:r>
              <a:rPr lang="en-US" sz="3600">
                <a:solidFill>
                  <a:schemeClr val="bg1">
                    <a:lumMod val="95000"/>
                    <a:lumOff val="5000"/>
                  </a:schemeClr>
                </a:solidFill>
                <a:latin typeface="Consolas" panose="020B0609020204030204" pitchFamily="49" charset="0"/>
              </a:rPr>
              <a:t> {}</a:t>
            </a:r>
          </a:p>
          <a:p>
            <a:endParaRPr lang="en-US" sz="3600"/>
          </a:p>
        </p:txBody>
      </p:sp>
      <p:pic>
        <p:nvPicPr>
          <p:cNvPr id="6" name="Picture 5" descr="A person with a broken arm&#10;&#10;Description automatically generated">
            <a:extLst>
              <a:ext uri="{FF2B5EF4-FFF2-40B4-BE49-F238E27FC236}">
                <a16:creationId xmlns:a16="http://schemas.microsoft.com/office/drawing/2014/main" id="{03CC7E5A-B085-A5F6-D31D-32D38E4DF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536" y="3071191"/>
            <a:ext cx="5770376" cy="3786809"/>
          </a:xfrm>
          <a:prstGeom prst="rect">
            <a:avLst/>
          </a:prstGeom>
        </p:spPr>
      </p:pic>
    </p:spTree>
    <p:extLst>
      <p:ext uri="{BB962C8B-B14F-4D97-AF65-F5344CB8AC3E}">
        <p14:creationId xmlns:p14="http://schemas.microsoft.com/office/powerpoint/2010/main" val="946172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DA33-8823-7CBF-37C2-20FF21766606}"/>
              </a:ext>
            </a:extLst>
          </p:cNvPr>
          <p:cNvSpPr>
            <a:spLocks noGrp="1"/>
          </p:cNvSpPr>
          <p:nvPr>
            <p:ph type="title"/>
          </p:nvPr>
        </p:nvSpPr>
        <p:spPr>
          <a:xfrm>
            <a:off x="549537" y="529397"/>
            <a:ext cx="11091600" cy="1332000"/>
          </a:xfrm>
        </p:spPr>
        <p:txBody>
          <a:bodyPr>
            <a:normAutofit fontScale="90000"/>
          </a:bodyPr>
          <a:lstStyle/>
          <a:p>
            <a:pPr algn="ctr"/>
            <a:r>
              <a:rPr lang="en-US" sz="5300">
                <a:solidFill>
                  <a:schemeClr val="bg1"/>
                </a:solidFill>
              </a:rPr>
              <a:t>Shotgun Surgery</a:t>
            </a:r>
            <a:br>
              <a:rPr lang="en-US" sz="4800">
                <a:solidFill>
                  <a:schemeClr val="bg1"/>
                </a:solidFill>
              </a:rPr>
            </a:br>
            <a:endParaRPr lang="en-GB"/>
          </a:p>
        </p:txBody>
      </p:sp>
      <p:sp>
        <p:nvSpPr>
          <p:cNvPr id="3" name="Content Placeholder 2">
            <a:extLst>
              <a:ext uri="{FF2B5EF4-FFF2-40B4-BE49-F238E27FC236}">
                <a16:creationId xmlns:a16="http://schemas.microsoft.com/office/drawing/2014/main" id="{85EAEF62-2E52-DC55-9D5D-BA19F3F61CD0}"/>
              </a:ext>
            </a:extLst>
          </p:cNvPr>
          <p:cNvSpPr>
            <a:spLocks noGrp="1"/>
          </p:cNvSpPr>
          <p:nvPr>
            <p:ph idx="1"/>
          </p:nvPr>
        </p:nvSpPr>
        <p:spPr>
          <a:xfrm>
            <a:off x="550863" y="2451129"/>
            <a:ext cx="11090274" cy="3979625"/>
          </a:xfrm>
        </p:spPr>
        <p:txBody>
          <a:bodyPr/>
          <a:lstStyle/>
          <a:p>
            <a:pPr marL="0" indent="0">
              <a:buNone/>
            </a:pPr>
            <a:r>
              <a:rPr lang="en-GB" sz="4200">
                <a:solidFill>
                  <a:schemeClr val="bg1">
                    <a:lumMod val="95000"/>
                    <a:lumOff val="5000"/>
                  </a:schemeClr>
                </a:solidFill>
              </a:rPr>
              <a:t>Shotgun Surgery refers to when a </a:t>
            </a:r>
            <a:r>
              <a:rPr lang="en-GB" sz="4200" u="sng">
                <a:solidFill>
                  <a:srgbClr val="C00000"/>
                </a:solidFill>
              </a:rPr>
              <a:t>single</a:t>
            </a:r>
            <a:r>
              <a:rPr lang="en-GB" sz="4200">
                <a:solidFill>
                  <a:schemeClr val="bg1">
                    <a:lumMod val="95000"/>
                    <a:lumOff val="5000"/>
                  </a:schemeClr>
                </a:solidFill>
              </a:rPr>
              <a:t> change is made to </a:t>
            </a:r>
            <a:r>
              <a:rPr lang="en-GB" sz="4200" u="sng">
                <a:solidFill>
                  <a:srgbClr val="C00000"/>
                </a:solidFill>
              </a:rPr>
              <a:t>multiple</a:t>
            </a:r>
            <a:r>
              <a:rPr lang="en-GB" sz="4200">
                <a:solidFill>
                  <a:schemeClr val="bg1">
                    <a:lumMod val="95000"/>
                    <a:lumOff val="5000"/>
                  </a:schemeClr>
                </a:solidFill>
              </a:rPr>
              <a:t> </a:t>
            </a:r>
            <a:r>
              <a:rPr lang="en-GB" sz="4200" u="sng">
                <a:solidFill>
                  <a:srgbClr val="00B050"/>
                </a:solidFill>
              </a:rPr>
              <a:t>classes</a:t>
            </a:r>
            <a:r>
              <a:rPr lang="en-GB" sz="4200">
                <a:solidFill>
                  <a:schemeClr val="bg1">
                    <a:lumMod val="95000"/>
                    <a:lumOff val="5000"/>
                  </a:schemeClr>
                </a:solidFill>
              </a:rPr>
              <a:t> simultaneously.</a:t>
            </a:r>
            <a:endParaRPr lang="en-GB"/>
          </a:p>
        </p:txBody>
      </p:sp>
      <p:sp>
        <p:nvSpPr>
          <p:cNvPr id="5" name="TextBox 4">
            <a:extLst>
              <a:ext uri="{FF2B5EF4-FFF2-40B4-BE49-F238E27FC236}">
                <a16:creationId xmlns:a16="http://schemas.microsoft.com/office/drawing/2014/main" id="{D32374B0-484C-40A8-EB44-D8EA919C8127}"/>
              </a:ext>
            </a:extLst>
          </p:cNvPr>
          <p:cNvSpPr txBox="1"/>
          <p:nvPr/>
        </p:nvSpPr>
        <p:spPr>
          <a:xfrm>
            <a:off x="3217959" y="1237855"/>
            <a:ext cx="5536096" cy="769441"/>
          </a:xfrm>
          <a:prstGeom prst="rect">
            <a:avLst/>
          </a:prstGeom>
          <a:noFill/>
        </p:spPr>
        <p:txBody>
          <a:bodyPr wrap="square" rtlCol="0">
            <a:spAutoFit/>
          </a:bodyPr>
          <a:lstStyle/>
          <a:p>
            <a:pPr algn="ctr"/>
            <a:r>
              <a:rPr lang="en-US" sz="4400">
                <a:solidFill>
                  <a:schemeClr val="bg1"/>
                </a:solidFill>
              </a:rPr>
              <a:t>(</a:t>
            </a:r>
            <a:r>
              <a:rPr lang="en-US" sz="4400" b="1">
                <a:solidFill>
                  <a:schemeClr val="bg1"/>
                </a:solidFill>
                <a:latin typeface="Calibri" panose="020F0502020204030204" pitchFamily="34" charset="0"/>
                <a:cs typeface="Calibri" panose="020F0502020204030204" pitchFamily="34" charset="0"/>
              </a:rPr>
              <a:t>Shotgun</a:t>
            </a:r>
            <a:r>
              <a:rPr lang="ar-EG" sz="4400" b="1">
                <a:solidFill>
                  <a:schemeClr val="bg1"/>
                </a:solidFill>
              </a:rPr>
              <a:t> </a:t>
            </a:r>
            <a:r>
              <a:rPr lang="ar-EG" sz="4400" b="1">
                <a:solidFill>
                  <a:schemeClr val="accent3">
                    <a:lumMod val="50000"/>
                  </a:schemeClr>
                </a:solidFill>
              </a:rPr>
              <a:t>بُنْدُقِيَّة .</a:t>
            </a:r>
            <a:r>
              <a:rPr lang="en-US" sz="4400">
                <a:solidFill>
                  <a:schemeClr val="bg1"/>
                </a:solidFill>
              </a:rPr>
              <a:t>)</a:t>
            </a:r>
            <a:endParaRPr lang="en-GB" sz="4400"/>
          </a:p>
        </p:txBody>
      </p:sp>
      <p:pic>
        <p:nvPicPr>
          <p:cNvPr id="6" name="Picture 5" descr="A cartoon of an object firing bullets&#10;&#10;Description automatically generated">
            <a:extLst>
              <a:ext uri="{FF2B5EF4-FFF2-40B4-BE49-F238E27FC236}">
                <a16:creationId xmlns:a16="http://schemas.microsoft.com/office/drawing/2014/main" id="{12F62DAD-AA82-AF8E-FF9A-BE34802CB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222" y="3429000"/>
            <a:ext cx="6362280" cy="3429000"/>
          </a:xfrm>
          <a:prstGeom prst="rect">
            <a:avLst/>
          </a:prstGeom>
        </p:spPr>
      </p:pic>
    </p:spTree>
    <p:extLst>
      <p:ext uri="{BB962C8B-B14F-4D97-AF65-F5344CB8AC3E}">
        <p14:creationId xmlns:p14="http://schemas.microsoft.com/office/powerpoint/2010/main" val="349390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0820000" flipH="1">
            <a:off x="101890" y="414982"/>
            <a:ext cx="6126480" cy="769441"/>
          </a:xfrm>
          <a:prstGeom prst="rect">
            <a:avLst/>
          </a:prstGeom>
          <a:noFill/>
        </p:spPr>
        <p:txBody>
          <a:bodyPr wrap="square">
            <a:spAutoFit/>
          </a:bodyPr>
          <a:lstStyle/>
          <a:p>
            <a:r>
              <a:rPr lang="en-US" sz="4400">
                <a:solidFill>
                  <a:schemeClr val="accent3">
                    <a:lumMod val="50000"/>
                  </a:schemeClr>
                </a:solidFill>
                <a:latin typeface="PT Sans" panose="020B0503020203020204" pitchFamily="34" charset="0"/>
              </a:rPr>
              <a:t>Shotgun Surgery </a:t>
            </a:r>
          </a:p>
        </p:txBody>
      </p:sp>
      <p:sp>
        <p:nvSpPr>
          <p:cNvPr id="13" name="TextBox 12">
            <a:extLst>
              <a:ext uri="{FF2B5EF4-FFF2-40B4-BE49-F238E27FC236}">
                <a16:creationId xmlns:a16="http://schemas.microsoft.com/office/drawing/2014/main" id="{7BC3AF60-850B-1FA3-10A3-C1F8B6052D36}"/>
              </a:ext>
            </a:extLst>
          </p:cNvPr>
          <p:cNvSpPr txBox="1"/>
          <p:nvPr/>
        </p:nvSpPr>
        <p:spPr>
          <a:xfrm>
            <a:off x="3324402" y="1564708"/>
            <a:ext cx="6124470" cy="830997"/>
          </a:xfrm>
          <a:prstGeom prst="rect">
            <a:avLst/>
          </a:prstGeom>
          <a:noFill/>
        </p:spPr>
        <p:txBody>
          <a:bodyPr wrap="square">
            <a:spAutoFit/>
          </a:bodyPr>
          <a:lstStyle/>
          <a:p>
            <a:r>
              <a:rPr lang="en-US" sz="4800" b="1">
                <a:solidFill>
                  <a:schemeClr val="bg1">
                    <a:lumMod val="95000"/>
                    <a:lumOff val="5000"/>
                  </a:schemeClr>
                </a:solidFill>
                <a:latin typeface="PT Sans" panose="020B0503020203020204" pitchFamily="34" charset="0"/>
              </a:rPr>
              <a:t>Why this happens</a:t>
            </a:r>
          </a:p>
        </p:txBody>
      </p:sp>
      <p:pic>
        <p:nvPicPr>
          <p:cNvPr id="14" name="Graphic 13" descr="Question Mark with solid fill">
            <a:extLst>
              <a:ext uri="{FF2B5EF4-FFF2-40B4-BE49-F238E27FC236}">
                <a16:creationId xmlns:a16="http://schemas.microsoft.com/office/drawing/2014/main" id="{B9040FC0-A2B8-157B-230D-CC3AC5EFC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3524" y="1287649"/>
            <a:ext cx="1151847" cy="1175597"/>
          </a:xfrm>
          <a:prstGeom prst="rect">
            <a:avLst/>
          </a:prstGeom>
        </p:spPr>
      </p:pic>
      <p:sp>
        <p:nvSpPr>
          <p:cNvPr id="16" name="TextBox 15">
            <a:extLst>
              <a:ext uri="{FF2B5EF4-FFF2-40B4-BE49-F238E27FC236}">
                <a16:creationId xmlns:a16="http://schemas.microsoft.com/office/drawing/2014/main" id="{9F651CEE-DE6D-9AD6-C100-B608847596AE}"/>
              </a:ext>
            </a:extLst>
          </p:cNvPr>
          <p:cNvSpPr txBox="1"/>
          <p:nvPr/>
        </p:nvSpPr>
        <p:spPr>
          <a:xfrm>
            <a:off x="-196780" y="3162821"/>
            <a:ext cx="12585560" cy="2123658"/>
          </a:xfrm>
          <a:prstGeom prst="rect">
            <a:avLst/>
          </a:prstGeom>
          <a:noFill/>
        </p:spPr>
        <p:txBody>
          <a:bodyPr wrap="square">
            <a:spAutoFit/>
          </a:bodyPr>
          <a:lstStyle/>
          <a:p>
            <a:pPr algn="ctr"/>
            <a:r>
              <a:rPr lang="en-GB" sz="4400">
                <a:solidFill>
                  <a:schemeClr val="bg1">
                    <a:lumMod val="85000"/>
                    <a:lumOff val="15000"/>
                  </a:schemeClr>
                </a:solidFill>
                <a:latin typeface="PT Sans" panose="020B0503020203020204" pitchFamily="34" charset="0"/>
              </a:rPr>
              <a:t>A </a:t>
            </a:r>
            <a:r>
              <a:rPr lang="en-GB" sz="4400">
                <a:solidFill>
                  <a:srgbClr val="C00000"/>
                </a:solidFill>
                <a:latin typeface="PT Sans" panose="020B0503020203020204" pitchFamily="34" charset="0"/>
              </a:rPr>
              <a:t>single</a:t>
            </a:r>
            <a:r>
              <a:rPr lang="en-GB" sz="4400">
                <a:solidFill>
                  <a:schemeClr val="bg1">
                    <a:lumMod val="85000"/>
                    <a:lumOff val="15000"/>
                  </a:schemeClr>
                </a:solidFill>
                <a:latin typeface="PT Sans" panose="020B0503020203020204" pitchFamily="34" charset="0"/>
              </a:rPr>
              <a:t> </a:t>
            </a:r>
            <a:r>
              <a:rPr lang="en-GB" sz="4400">
                <a:solidFill>
                  <a:srgbClr val="C00000"/>
                </a:solidFill>
                <a:latin typeface="PT Sans" panose="020B0503020203020204" pitchFamily="34" charset="0"/>
              </a:rPr>
              <a:t>responsibility</a:t>
            </a:r>
            <a:r>
              <a:rPr lang="en-GB" sz="4400">
                <a:solidFill>
                  <a:schemeClr val="bg1">
                    <a:lumMod val="85000"/>
                    <a:lumOff val="15000"/>
                  </a:schemeClr>
                </a:solidFill>
                <a:latin typeface="PT Sans" panose="020B0503020203020204" pitchFamily="34" charset="0"/>
              </a:rPr>
              <a:t> has been </a:t>
            </a:r>
            <a:r>
              <a:rPr lang="en-GB" sz="4400">
                <a:solidFill>
                  <a:srgbClr val="C00000"/>
                </a:solidFill>
                <a:latin typeface="PT Sans" panose="020B0503020203020204" pitchFamily="34" charset="0"/>
              </a:rPr>
              <a:t>split</a:t>
            </a:r>
            <a:r>
              <a:rPr lang="en-GB" sz="4400">
                <a:solidFill>
                  <a:schemeClr val="bg1">
                    <a:lumMod val="85000"/>
                    <a:lumOff val="15000"/>
                  </a:schemeClr>
                </a:solidFill>
                <a:latin typeface="PT Sans" panose="020B0503020203020204" pitchFamily="34" charset="0"/>
              </a:rPr>
              <a:t> up among a large number of classes. This can happen after </a:t>
            </a:r>
            <a:r>
              <a:rPr lang="en-GB" sz="4400">
                <a:solidFill>
                  <a:srgbClr val="C00000"/>
                </a:solidFill>
                <a:latin typeface="PT Sans" panose="020B0503020203020204" pitchFamily="34" charset="0"/>
              </a:rPr>
              <a:t>overusing</a:t>
            </a:r>
            <a:r>
              <a:rPr lang="en-GB" sz="4400">
                <a:solidFill>
                  <a:schemeClr val="bg1">
                    <a:lumMod val="85000"/>
                    <a:lumOff val="15000"/>
                  </a:schemeClr>
                </a:solidFill>
                <a:latin typeface="PT Sans" panose="020B0503020203020204" pitchFamily="34" charset="0"/>
              </a:rPr>
              <a:t> of </a:t>
            </a:r>
            <a:r>
              <a:rPr lang="en-GB" sz="4400">
                <a:solidFill>
                  <a:srgbClr val="C00000"/>
                </a:solidFill>
                <a:latin typeface="PT Sans" panose="020B0503020203020204" pitchFamily="34" charset="0"/>
              </a:rPr>
              <a:t>Divergent Change.</a:t>
            </a:r>
          </a:p>
        </p:txBody>
      </p:sp>
      <p:pic>
        <p:nvPicPr>
          <p:cNvPr id="22" name="Graphic 21" descr="Question Mark with solid fill">
            <a:extLst>
              <a:ext uri="{FF2B5EF4-FFF2-40B4-BE49-F238E27FC236}">
                <a16:creationId xmlns:a16="http://schemas.microsoft.com/office/drawing/2014/main" id="{D1E45532-3A2A-0086-F029-181B07E0A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72948" y="1287649"/>
            <a:ext cx="1151847" cy="1175597"/>
          </a:xfrm>
          <a:prstGeom prst="rect">
            <a:avLst/>
          </a:prstGeom>
        </p:spPr>
      </p:pic>
    </p:spTree>
    <p:extLst>
      <p:ext uri="{BB962C8B-B14F-4D97-AF65-F5344CB8AC3E}">
        <p14:creationId xmlns:p14="http://schemas.microsoft.com/office/powerpoint/2010/main" val="66566479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0820000" flipH="1">
            <a:off x="231008" y="358035"/>
            <a:ext cx="6126480" cy="769441"/>
          </a:xfrm>
          <a:prstGeom prst="rect">
            <a:avLst/>
          </a:prstGeom>
          <a:noFill/>
        </p:spPr>
        <p:txBody>
          <a:bodyPr wrap="square">
            <a:spAutoFit/>
          </a:bodyPr>
          <a:lstStyle/>
          <a:p>
            <a:r>
              <a:rPr lang="en-US" sz="4400">
                <a:solidFill>
                  <a:schemeClr val="accent3">
                    <a:lumMod val="50000"/>
                  </a:schemeClr>
                </a:solidFill>
              </a:rPr>
              <a:t>Shotgun Surgery </a:t>
            </a:r>
          </a:p>
        </p:txBody>
      </p:sp>
      <p:sp>
        <p:nvSpPr>
          <p:cNvPr id="17" name="TextBox 16">
            <a:extLst>
              <a:ext uri="{FF2B5EF4-FFF2-40B4-BE49-F238E27FC236}">
                <a16:creationId xmlns:a16="http://schemas.microsoft.com/office/drawing/2014/main" id="{09FD97F2-68E9-EA6B-C1CD-0C673B802689}"/>
              </a:ext>
            </a:extLst>
          </p:cNvPr>
          <p:cNvSpPr txBox="1"/>
          <p:nvPr/>
        </p:nvSpPr>
        <p:spPr>
          <a:xfrm>
            <a:off x="222975" y="1298864"/>
            <a:ext cx="12171557" cy="1015663"/>
          </a:xfrm>
          <a:prstGeom prst="rect">
            <a:avLst/>
          </a:prstGeom>
          <a:noFill/>
        </p:spPr>
        <p:txBody>
          <a:bodyPr wrap="square" rtlCol="0">
            <a:spAutoFit/>
          </a:bodyPr>
          <a:lstStyle/>
          <a:p>
            <a:pPr algn="ctr"/>
            <a:r>
              <a:rPr lang="en-US" sz="6000" b="1" i="0">
                <a:solidFill>
                  <a:schemeClr val="bg1">
                    <a:lumMod val="95000"/>
                    <a:lumOff val="5000"/>
                  </a:schemeClr>
                </a:solidFill>
                <a:effectLst/>
                <a:latin typeface="PT Sans" panose="020B0503020203020204" pitchFamily="34" charset="0"/>
              </a:rPr>
              <a:t>Treatment</a:t>
            </a:r>
            <a:endParaRPr lang="en-US" sz="5400" b="1">
              <a:solidFill>
                <a:schemeClr val="bg1">
                  <a:lumMod val="95000"/>
                  <a:lumOff val="5000"/>
                </a:schemeClr>
              </a:solidFill>
              <a:latin typeface="PT Sans" panose="020B0503020203020204" pitchFamily="34" charset="0"/>
            </a:endParaRPr>
          </a:p>
        </p:txBody>
      </p:sp>
      <p:pic>
        <p:nvPicPr>
          <p:cNvPr id="21" name="Graphic 20" descr="Adhesive Bandage with solid fill">
            <a:extLst>
              <a:ext uri="{FF2B5EF4-FFF2-40B4-BE49-F238E27FC236}">
                <a16:creationId xmlns:a16="http://schemas.microsoft.com/office/drawing/2014/main" id="{B995AFC5-ABAA-2E7D-9722-2422AAF2FA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102437" y="1007918"/>
            <a:ext cx="1338287" cy="1338287"/>
          </a:xfrm>
          <a:prstGeom prst="rect">
            <a:avLst/>
          </a:prstGeom>
        </p:spPr>
      </p:pic>
      <p:sp>
        <p:nvSpPr>
          <p:cNvPr id="2" name="TextBox 1">
            <a:extLst>
              <a:ext uri="{FF2B5EF4-FFF2-40B4-BE49-F238E27FC236}">
                <a16:creationId xmlns:a16="http://schemas.microsoft.com/office/drawing/2014/main" id="{06A3C03F-40C0-26EF-DFB3-CD9F21824605}"/>
              </a:ext>
            </a:extLst>
          </p:cNvPr>
          <p:cNvSpPr txBox="1"/>
          <p:nvPr/>
        </p:nvSpPr>
        <p:spPr>
          <a:xfrm>
            <a:off x="-303799" y="2512148"/>
            <a:ext cx="12495799" cy="1569660"/>
          </a:xfrm>
          <a:prstGeom prst="rect">
            <a:avLst/>
          </a:prstGeom>
          <a:noFill/>
        </p:spPr>
        <p:txBody>
          <a:bodyPr wrap="square" rtlCol="0">
            <a:spAutoFit/>
          </a:bodyPr>
          <a:lstStyle/>
          <a:p>
            <a:pPr algn="ctr"/>
            <a:r>
              <a:rPr lang="en-US" sz="4800" i="0">
                <a:solidFill>
                  <a:schemeClr val="bg1">
                    <a:lumMod val="85000"/>
                    <a:lumOff val="15000"/>
                  </a:schemeClr>
                </a:solidFill>
                <a:effectLst/>
                <a:latin typeface="PT Sans" panose="020B0503020203020204" pitchFamily="34" charset="0"/>
              </a:rPr>
              <a:t>Use </a:t>
            </a:r>
            <a:r>
              <a:rPr lang="en-US" sz="4800" i="0">
                <a:solidFill>
                  <a:srgbClr val="FF0000"/>
                </a:solidFill>
                <a:effectLst/>
                <a:latin typeface="PT Sans" panose="020B0503020203020204" pitchFamily="34" charset="0"/>
              </a:rPr>
              <a:t>Move Method </a:t>
            </a:r>
            <a:r>
              <a:rPr lang="en-US" sz="4800" i="0">
                <a:solidFill>
                  <a:schemeClr val="bg1">
                    <a:lumMod val="85000"/>
                    <a:lumOff val="15000"/>
                  </a:schemeClr>
                </a:solidFill>
                <a:effectLst/>
                <a:latin typeface="PT Sans" panose="020B0503020203020204" pitchFamily="34" charset="0"/>
              </a:rPr>
              <a:t>and </a:t>
            </a:r>
            <a:r>
              <a:rPr lang="en-US" sz="4800" i="0">
                <a:solidFill>
                  <a:srgbClr val="FF0000"/>
                </a:solidFill>
                <a:effectLst/>
                <a:latin typeface="PT Sans" panose="020B0503020203020204" pitchFamily="34" charset="0"/>
              </a:rPr>
              <a:t>Move Field </a:t>
            </a:r>
            <a:r>
              <a:rPr lang="en-US" sz="4800" i="0">
                <a:solidFill>
                  <a:schemeClr val="bg1"/>
                </a:solidFill>
                <a:effectLst/>
                <a:latin typeface="PT Sans" panose="020B0503020203020204" pitchFamily="34" charset="0"/>
              </a:rPr>
              <a:t>between</a:t>
            </a:r>
            <a:r>
              <a:rPr lang="en-US" sz="4800" i="0">
                <a:solidFill>
                  <a:srgbClr val="FF0000"/>
                </a:solidFill>
                <a:effectLst/>
                <a:latin typeface="PT Sans" panose="020B0503020203020204" pitchFamily="34" charset="0"/>
              </a:rPr>
              <a:t> class</a:t>
            </a:r>
            <a:r>
              <a:rPr lang="en-US" sz="4800" i="0">
                <a:solidFill>
                  <a:schemeClr val="bg1">
                    <a:lumMod val="85000"/>
                    <a:lumOff val="15000"/>
                  </a:schemeClr>
                </a:solidFill>
                <a:effectLst/>
                <a:latin typeface="PT Sans" panose="020B0503020203020204" pitchFamily="34" charset="0"/>
              </a:rPr>
              <a:t>. </a:t>
            </a:r>
            <a:endParaRPr lang="en-GB">
              <a:solidFill>
                <a:srgbClr val="C00000"/>
              </a:solidFill>
            </a:endParaRPr>
          </a:p>
        </p:txBody>
      </p:sp>
      <p:sp>
        <p:nvSpPr>
          <p:cNvPr id="6" name="TextBox 5">
            <a:extLst>
              <a:ext uri="{FF2B5EF4-FFF2-40B4-BE49-F238E27FC236}">
                <a16:creationId xmlns:a16="http://schemas.microsoft.com/office/drawing/2014/main" id="{049E457B-847F-EC2A-4093-DBB350E3A122}"/>
              </a:ext>
            </a:extLst>
          </p:cNvPr>
          <p:cNvSpPr txBox="1"/>
          <p:nvPr/>
        </p:nvSpPr>
        <p:spPr>
          <a:xfrm>
            <a:off x="222975" y="4149131"/>
            <a:ext cx="11564834" cy="1486355"/>
          </a:xfrm>
          <a:prstGeom prst="rect">
            <a:avLst/>
          </a:prstGeom>
          <a:noFill/>
        </p:spPr>
        <p:txBody>
          <a:bodyPr wrap="square" rtlCol="0">
            <a:spAutoFit/>
          </a:bodyPr>
          <a:lstStyle/>
          <a:p>
            <a:r>
              <a:rPr lang="en-US" sz="4400">
                <a:solidFill>
                  <a:schemeClr val="bg1"/>
                </a:solidFill>
              </a:rPr>
              <a:t>What if there is </a:t>
            </a:r>
            <a:r>
              <a:rPr lang="en-US" sz="4400">
                <a:solidFill>
                  <a:srgbClr val="C00000"/>
                </a:solidFill>
              </a:rPr>
              <a:t>nothing</a:t>
            </a:r>
            <a:r>
              <a:rPr lang="en-US" sz="4400">
                <a:solidFill>
                  <a:schemeClr val="bg1"/>
                </a:solidFill>
              </a:rPr>
              <a:t> in common and nothing to move so use make </a:t>
            </a:r>
            <a:r>
              <a:rPr lang="en-US" sz="4400">
                <a:solidFill>
                  <a:srgbClr val="C00000"/>
                </a:solidFill>
              </a:rPr>
              <a:t>new class</a:t>
            </a:r>
          </a:p>
        </p:txBody>
      </p:sp>
    </p:spTree>
    <p:extLst>
      <p:ext uri="{BB962C8B-B14F-4D97-AF65-F5344CB8AC3E}">
        <p14:creationId xmlns:p14="http://schemas.microsoft.com/office/powerpoint/2010/main" val="335574645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0820000" flipH="1">
            <a:off x="84191" y="263431"/>
            <a:ext cx="6126480" cy="1446550"/>
          </a:xfrm>
          <a:prstGeom prst="rect">
            <a:avLst/>
          </a:prstGeom>
          <a:noFill/>
        </p:spPr>
        <p:txBody>
          <a:bodyPr wrap="square">
            <a:spAutoFit/>
          </a:bodyPr>
          <a:lstStyle/>
          <a:p>
            <a:r>
              <a:rPr lang="en-US" sz="4400">
                <a:solidFill>
                  <a:schemeClr val="accent3">
                    <a:lumMod val="50000"/>
                  </a:schemeClr>
                </a:solidFill>
              </a:rPr>
              <a:t>Shotgun Surgery </a:t>
            </a:r>
          </a:p>
          <a:p>
            <a:endParaRPr lang="en-US" sz="4400">
              <a:solidFill>
                <a:schemeClr val="accent3">
                  <a:lumMod val="50000"/>
                </a:schemeClr>
              </a:solidFill>
            </a:endParaRPr>
          </a:p>
        </p:txBody>
      </p:sp>
      <p:sp>
        <p:nvSpPr>
          <p:cNvPr id="13" name="TextBox 12">
            <a:extLst>
              <a:ext uri="{FF2B5EF4-FFF2-40B4-BE49-F238E27FC236}">
                <a16:creationId xmlns:a16="http://schemas.microsoft.com/office/drawing/2014/main" id="{7BC3AF60-850B-1FA3-10A3-C1F8B6052D36}"/>
              </a:ext>
            </a:extLst>
          </p:cNvPr>
          <p:cNvSpPr txBox="1"/>
          <p:nvPr/>
        </p:nvSpPr>
        <p:spPr>
          <a:xfrm>
            <a:off x="2890649" y="1682896"/>
            <a:ext cx="6684666" cy="830997"/>
          </a:xfrm>
          <a:prstGeom prst="rect">
            <a:avLst/>
          </a:prstGeom>
          <a:noFill/>
        </p:spPr>
        <p:txBody>
          <a:bodyPr wrap="square">
            <a:spAutoFit/>
          </a:bodyPr>
          <a:lstStyle/>
          <a:p>
            <a:r>
              <a:rPr lang="en-US" sz="4800" b="1">
                <a:solidFill>
                  <a:schemeClr val="bg1"/>
                </a:solidFill>
                <a:latin typeface="PT Sans" panose="020B0503020203020204" pitchFamily="34" charset="0"/>
              </a:rPr>
              <a:t>What is Inline class</a:t>
            </a:r>
          </a:p>
        </p:txBody>
      </p:sp>
      <p:pic>
        <p:nvPicPr>
          <p:cNvPr id="14" name="Graphic 13" descr="Question Mark with solid fill">
            <a:extLst>
              <a:ext uri="{FF2B5EF4-FFF2-40B4-BE49-F238E27FC236}">
                <a16:creationId xmlns:a16="http://schemas.microsoft.com/office/drawing/2014/main" id="{B9040FC0-A2B8-157B-230D-CC3AC5EFC1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9818" y="1416272"/>
            <a:ext cx="1101605" cy="1124319"/>
          </a:xfrm>
          <a:prstGeom prst="rect">
            <a:avLst/>
          </a:prstGeom>
        </p:spPr>
      </p:pic>
      <p:sp>
        <p:nvSpPr>
          <p:cNvPr id="2" name="TextBox 1">
            <a:extLst>
              <a:ext uri="{FF2B5EF4-FFF2-40B4-BE49-F238E27FC236}">
                <a16:creationId xmlns:a16="http://schemas.microsoft.com/office/drawing/2014/main" id="{C1BF4415-5F17-1D4C-D80E-7348B5912DB6}"/>
              </a:ext>
            </a:extLst>
          </p:cNvPr>
          <p:cNvSpPr txBox="1"/>
          <p:nvPr/>
        </p:nvSpPr>
        <p:spPr>
          <a:xfrm>
            <a:off x="-121855" y="3307844"/>
            <a:ext cx="12058023" cy="1846659"/>
          </a:xfrm>
          <a:prstGeom prst="rect">
            <a:avLst/>
          </a:prstGeom>
          <a:noFill/>
        </p:spPr>
        <p:txBody>
          <a:bodyPr wrap="square" rtlCol="0">
            <a:spAutoFit/>
          </a:bodyPr>
          <a:lstStyle/>
          <a:p>
            <a:pPr algn="ctr"/>
            <a:r>
              <a:rPr lang="en-US" sz="6000">
                <a:solidFill>
                  <a:schemeClr val="bg1">
                    <a:lumMod val="95000"/>
                    <a:lumOff val="5000"/>
                  </a:schemeClr>
                </a:solidFill>
                <a:latin typeface="PT Sans" panose="020B0503020203020204" pitchFamily="34" charset="0"/>
              </a:rPr>
              <a:t>A class does almost </a:t>
            </a:r>
            <a:r>
              <a:rPr lang="en-US" sz="6000">
                <a:solidFill>
                  <a:srgbClr val="FF0000"/>
                </a:solidFill>
                <a:latin typeface="PT Sans" panose="020B0503020203020204" pitchFamily="34" charset="0"/>
              </a:rPr>
              <a:t>nothing</a:t>
            </a:r>
          </a:p>
          <a:p>
            <a:pPr algn="ctr"/>
            <a:endParaRPr lang="en-US" sz="5400">
              <a:solidFill>
                <a:schemeClr val="bg1">
                  <a:lumMod val="95000"/>
                  <a:lumOff val="5000"/>
                </a:schemeClr>
              </a:solidFill>
              <a:latin typeface="PT Sans" panose="020B0503020203020204" pitchFamily="34" charset="0"/>
            </a:endParaRPr>
          </a:p>
        </p:txBody>
      </p:sp>
      <p:pic>
        <p:nvPicPr>
          <p:cNvPr id="5" name="Graphic 4" descr="Question Mark with solid fill">
            <a:extLst>
              <a:ext uri="{FF2B5EF4-FFF2-40B4-BE49-F238E27FC236}">
                <a16:creationId xmlns:a16="http://schemas.microsoft.com/office/drawing/2014/main" id="{AEE9CDAC-BCAF-D438-85F4-A594FC4BEB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52567" y="1416272"/>
            <a:ext cx="1101605" cy="1124319"/>
          </a:xfrm>
          <a:prstGeom prst="rect">
            <a:avLst/>
          </a:prstGeom>
        </p:spPr>
      </p:pic>
    </p:spTree>
    <p:extLst>
      <p:ext uri="{BB962C8B-B14F-4D97-AF65-F5344CB8AC3E}">
        <p14:creationId xmlns:p14="http://schemas.microsoft.com/office/powerpoint/2010/main" val="243458560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920DE-65DE-BA00-D1FB-F019C56D8329}"/>
              </a:ext>
            </a:extLst>
          </p:cNvPr>
          <p:cNvSpPr txBox="1"/>
          <p:nvPr/>
        </p:nvSpPr>
        <p:spPr>
          <a:xfrm>
            <a:off x="135082" y="1"/>
            <a:ext cx="5960918" cy="3231654"/>
          </a:xfrm>
          <a:prstGeom prst="rect">
            <a:avLst/>
          </a:prstGeom>
          <a:noFill/>
        </p:spPr>
        <p:txBody>
          <a:bodyPr wrap="square" rtlCol="0">
            <a:spAutoFit/>
          </a:bodyPr>
          <a:lstStyle/>
          <a:p>
            <a:r>
              <a:rPr lang="en-US" sz="4400">
                <a:solidFill>
                  <a:schemeClr val="bg1">
                    <a:lumMod val="95000"/>
                    <a:lumOff val="5000"/>
                  </a:schemeClr>
                </a:solidFill>
                <a:latin typeface="Consolas" panose="020B0609020204030204" pitchFamily="49" charset="0"/>
              </a:rPr>
              <a:t>class</a:t>
            </a:r>
            <a:r>
              <a:rPr lang="en-US" sz="4000">
                <a:solidFill>
                  <a:schemeClr val="bg1">
                    <a:lumMod val="95000"/>
                    <a:lumOff val="5000"/>
                  </a:schemeClr>
                </a:solidFill>
                <a:latin typeface="Consolas" panose="020B0609020204030204" pitchFamily="49" charset="0"/>
              </a:rPr>
              <a:t> </a:t>
            </a:r>
            <a:r>
              <a:rPr lang="en-US" sz="4400">
                <a:solidFill>
                  <a:srgbClr val="FF0000"/>
                </a:solidFill>
                <a:latin typeface="Consolas" panose="020B0609020204030204" pitchFamily="49" charset="0"/>
              </a:rPr>
              <a:t>Hero</a:t>
            </a:r>
            <a:r>
              <a:rPr lang="en-US" sz="4000">
                <a:solidFill>
                  <a:schemeClr val="bg1">
                    <a:lumMod val="95000"/>
                    <a:lumOff val="5000"/>
                  </a:schemeClr>
                </a:solidFill>
                <a:latin typeface="Consolas" panose="020B0609020204030204" pitchFamily="49" charset="0"/>
              </a:rPr>
              <a:t> </a:t>
            </a:r>
            <a:r>
              <a:rPr lang="en-US" sz="3200">
                <a:solidFill>
                  <a:srgbClr val="002060"/>
                </a:solidFill>
                <a:latin typeface="Consolas" panose="020B0609020204030204" pitchFamily="49" charset="0"/>
              </a:rPr>
              <a:t>{</a:t>
            </a:r>
          </a:p>
          <a:p>
            <a:r>
              <a:rPr lang="en-US" sz="4000" b="1">
                <a:solidFill>
                  <a:schemeClr val="accent3">
                    <a:lumMod val="75000"/>
                  </a:schemeClr>
                </a:solidFill>
                <a:latin typeface="Consolas" panose="020B0609020204030204" pitchFamily="49" charset="0"/>
              </a:rPr>
              <a:t>First_hand </a:t>
            </a:r>
            <a:r>
              <a:rPr lang="en-US" sz="4000">
                <a:solidFill>
                  <a:schemeClr val="bg1">
                    <a:lumMod val="95000"/>
                    <a:lumOff val="5000"/>
                  </a:schemeClr>
                </a:solidFill>
                <a:latin typeface="Consolas" panose="020B0609020204030204" pitchFamily="49" charset="0"/>
              </a:rPr>
              <a:t>f1;</a:t>
            </a:r>
          </a:p>
          <a:p>
            <a:r>
              <a:rPr lang="en-US" sz="4000" b="1">
                <a:solidFill>
                  <a:schemeClr val="accent3">
                    <a:lumMod val="75000"/>
                  </a:schemeClr>
                </a:solidFill>
                <a:latin typeface="Consolas" panose="020B0609020204030204" pitchFamily="49" charset="0"/>
              </a:rPr>
              <a:t>Second_hand </a:t>
            </a:r>
            <a:r>
              <a:rPr lang="en-US" sz="4000">
                <a:solidFill>
                  <a:schemeClr val="bg1">
                    <a:lumMod val="95000"/>
                    <a:lumOff val="5000"/>
                  </a:schemeClr>
                </a:solidFill>
                <a:latin typeface="Consolas" panose="020B0609020204030204" pitchFamily="49" charset="0"/>
              </a:rPr>
              <a:t>f2;</a:t>
            </a:r>
          </a:p>
          <a:p>
            <a:r>
              <a:rPr lang="en-US" sz="4000">
                <a:solidFill>
                  <a:schemeClr val="bg1">
                    <a:lumMod val="95000"/>
                    <a:lumOff val="5000"/>
                  </a:schemeClr>
                </a:solidFill>
                <a:latin typeface="Consolas" panose="020B0609020204030204" pitchFamily="49" charset="0"/>
              </a:rPr>
              <a:t>}</a:t>
            </a:r>
          </a:p>
          <a:p>
            <a:r>
              <a:rPr lang="en-US" sz="4000">
                <a:solidFill>
                  <a:schemeClr val="bg1">
                    <a:lumMod val="95000"/>
                    <a:lumOff val="5000"/>
                  </a:schemeClr>
                </a:solidFill>
              </a:rPr>
              <a:t>   </a:t>
            </a:r>
          </a:p>
        </p:txBody>
      </p:sp>
      <p:sp>
        <p:nvSpPr>
          <p:cNvPr id="3" name="TextBox 2">
            <a:extLst>
              <a:ext uri="{FF2B5EF4-FFF2-40B4-BE49-F238E27FC236}">
                <a16:creationId xmlns:a16="http://schemas.microsoft.com/office/drawing/2014/main" id="{42797DA8-808F-C9F2-B6D2-FD45CA466C07}"/>
              </a:ext>
            </a:extLst>
          </p:cNvPr>
          <p:cNvSpPr txBox="1"/>
          <p:nvPr/>
        </p:nvSpPr>
        <p:spPr>
          <a:xfrm>
            <a:off x="135081" y="2847109"/>
            <a:ext cx="4307709" cy="1754326"/>
          </a:xfrm>
          <a:prstGeom prst="rect">
            <a:avLst/>
          </a:prstGeom>
          <a:noFill/>
        </p:spPr>
        <p:txBody>
          <a:bodyPr wrap="square" rtlCol="0">
            <a:spAutoFit/>
          </a:bodyPr>
          <a:lstStyle/>
          <a:p>
            <a:r>
              <a:rPr lang="en-US" sz="3600">
                <a:solidFill>
                  <a:schemeClr val="bg1">
                    <a:lumMod val="95000"/>
                    <a:lumOff val="5000"/>
                  </a:schemeClr>
                </a:solidFill>
                <a:latin typeface="Consolas" panose="020B0609020204030204" pitchFamily="49" charset="0"/>
              </a:rPr>
              <a:t>class </a:t>
            </a:r>
            <a:r>
              <a:rPr lang="en-US" sz="3600" b="1">
                <a:solidFill>
                  <a:srgbClr val="00B050"/>
                </a:solidFill>
                <a:latin typeface="Consolas" panose="020B0609020204030204" pitchFamily="49" charset="0"/>
              </a:rPr>
              <a:t>first_hand</a:t>
            </a:r>
            <a:r>
              <a:rPr lang="en-US" sz="3600" b="1">
                <a:solidFill>
                  <a:schemeClr val="bg1">
                    <a:lumMod val="95000"/>
                    <a:lumOff val="5000"/>
                  </a:schemeClr>
                </a:solidFill>
                <a:latin typeface="Consolas" panose="020B0609020204030204" pitchFamily="49" charset="0"/>
              </a:rPr>
              <a:t> </a:t>
            </a:r>
            <a:r>
              <a:rPr lang="en-US" sz="3600">
                <a:solidFill>
                  <a:schemeClr val="bg1">
                    <a:lumMod val="95000"/>
                    <a:lumOff val="5000"/>
                  </a:schemeClr>
                </a:solidFill>
                <a:latin typeface="Consolas" panose="020B0609020204030204" pitchFamily="49" charset="0"/>
              </a:rPr>
              <a:t>{}</a:t>
            </a:r>
          </a:p>
          <a:p>
            <a:endParaRPr lang="en-US" sz="3600"/>
          </a:p>
        </p:txBody>
      </p:sp>
      <p:sp>
        <p:nvSpPr>
          <p:cNvPr id="9" name="TextBox 8">
            <a:extLst>
              <a:ext uri="{FF2B5EF4-FFF2-40B4-BE49-F238E27FC236}">
                <a16:creationId xmlns:a16="http://schemas.microsoft.com/office/drawing/2014/main" id="{559A98F7-6032-A57A-0E30-A35B2923D77F}"/>
              </a:ext>
            </a:extLst>
          </p:cNvPr>
          <p:cNvSpPr txBox="1"/>
          <p:nvPr/>
        </p:nvSpPr>
        <p:spPr>
          <a:xfrm>
            <a:off x="39832" y="4548444"/>
            <a:ext cx="6151418" cy="646331"/>
          </a:xfrm>
          <a:prstGeom prst="rect">
            <a:avLst/>
          </a:prstGeom>
          <a:noFill/>
        </p:spPr>
        <p:txBody>
          <a:bodyPr wrap="square">
            <a:spAutoFit/>
          </a:bodyPr>
          <a:lstStyle/>
          <a:p>
            <a:r>
              <a:rPr lang="en-US" sz="3600">
                <a:solidFill>
                  <a:schemeClr val="bg1">
                    <a:lumMod val="95000"/>
                    <a:lumOff val="5000"/>
                  </a:schemeClr>
                </a:solidFill>
                <a:latin typeface="Consolas" panose="020B0609020204030204" pitchFamily="49" charset="0"/>
              </a:rPr>
              <a:t>class </a:t>
            </a:r>
            <a:r>
              <a:rPr lang="en-US" sz="3600" b="1">
                <a:solidFill>
                  <a:srgbClr val="00B050"/>
                </a:solidFill>
                <a:latin typeface="Consolas" panose="020B0609020204030204" pitchFamily="49" charset="0"/>
              </a:rPr>
              <a:t>second_hand</a:t>
            </a:r>
            <a:r>
              <a:rPr lang="en-US" sz="3600" b="1">
                <a:solidFill>
                  <a:schemeClr val="bg1">
                    <a:lumMod val="95000"/>
                    <a:lumOff val="5000"/>
                  </a:schemeClr>
                </a:solidFill>
                <a:latin typeface="Consolas" panose="020B0609020204030204" pitchFamily="49" charset="0"/>
              </a:rPr>
              <a:t> </a:t>
            </a:r>
            <a:r>
              <a:rPr lang="en-US" sz="3600">
                <a:solidFill>
                  <a:schemeClr val="bg1">
                    <a:lumMod val="95000"/>
                    <a:lumOff val="5000"/>
                  </a:schemeClr>
                </a:solidFill>
                <a:latin typeface="Consolas" panose="020B0609020204030204" pitchFamily="49" charset="0"/>
              </a:rPr>
              <a:t>{}</a:t>
            </a:r>
          </a:p>
        </p:txBody>
      </p:sp>
      <p:pic>
        <p:nvPicPr>
          <p:cNvPr id="11" name="Picture 10" descr="A person in a suit with his arms out in the air&#10;&#10;Description automatically generated">
            <a:extLst>
              <a:ext uri="{FF2B5EF4-FFF2-40B4-BE49-F238E27FC236}">
                <a16:creationId xmlns:a16="http://schemas.microsoft.com/office/drawing/2014/main" id="{091985B3-D6AD-04D7-498C-67C83FC0F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738" y="1639956"/>
            <a:ext cx="6946262" cy="4651879"/>
          </a:xfrm>
          <a:prstGeom prst="rect">
            <a:avLst/>
          </a:prstGeom>
        </p:spPr>
      </p:pic>
    </p:spTree>
    <p:extLst>
      <p:ext uri="{BB962C8B-B14F-4D97-AF65-F5344CB8AC3E}">
        <p14:creationId xmlns:p14="http://schemas.microsoft.com/office/powerpoint/2010/main" val="9901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38CF7-250D-A8B5-9DB7-4DD7016D17CC}"/>
              </a:ext>
            </a:extLst>
          </p:cNvPr>
          <p:cNvSpPr txBox="1"/>
          <p:nvPr/>
        </p:nvSpPr>
        <p:spPr>
          <a:xfrm rot="20820000" flipH="1">
            <a:off x="98469" y="105026"/>
            <a:ext cx="6126480" cy="769441"/>
          </a:xfrm>
          <a:prstGeom prst="rect">
            <a:avLst/>
          </a:prstGeom>
          <a:noFill/>
        </p:spPr>
        <p:txBody>
          <a:bodyPr wrap="square">
            <a:spAutoFit/>
          </a:bodyPr>
          <a:lstStyle/>
          <a:p>
            <a:r>
              <a:rPr lang="en-US" sz="4400">
                <a:solidFill>
                  <a:schemeClr val="accent3">
                    <a:lumMod val="50000"/>
                  </a:schemeClr>
                </a:solidFill>
              </a:rPr>
              <a:t>Shotgun surgery</a:t>
            </a:r>
          </a:p>
        </p:txBody>
      </p:sp>
      <p:sp>
        <p:nvSpPr>
          <p:cNvPr id="2" name="TextBox 1">
            <a:extLst>
              <a:ext uri="{FF2B5EF4-FFF2-40B4-BE49-F238E27FC236}">
                <a16:creationId xmlns:a16="http://schemas.microsoft.com/office/drawing/2014/main" id="{C1BF4415-5F17-1D4C-D80E-7348B5912DB6}"/>
              </a:ext>
            </a:extLst>
          </p:cNvPr>
          <p:cNvSpPr txBox="1"/>
          <p:nvPr/>
        </p:nvSpPr>
        <p:spPr>
          <a:xfrm>
            <a:off x="256691" y="1174173"/>
            <a:ext cx="12606307" cy="1107996"/>
          </a:xfrm>
          <a:prstGeom prst="rect">
            <a:avLst/>
          </a:prstGeom>
          <a:noFill/>
        </p:spPr>
        <p:txBody>
          <a:bodyPr wrap="square" rtlCol="0">
            <a:spAutoFit/>
          </a:bodyPr>
          <a:lstStyle/>
          <a:p>
            <a:pPr algn="ctr"/>
            <a:r>
              <a:rPr lang="en-US" sz="6600" b="1">
                <a:solidFill>
                  <a:schemeClr val="accent3">
                    <a:lumMod val="50000"/>
                  </a:schemeClr>
                </a:solidFill>
                <a:latin typeface="PT Sans" panose="020B0503020203020204" pitchFamily="34" charset="0"/>
              </a:rPr>
              <a:t>Benefits</a:t>
            </a:r>
          </a:p>
        </p:txBody>
      </p:sp>
      <p:pic>
        <p:nvPicPr>
          <p:cNvPr id="4" name="Graphic 3" descr="Badge Follow with solid fill">
            <a:extLst>
              <a:ext uri="{FF2B5EF4-FFF2-40B4-BE49-F238E27FC236}">
                <a16:creationId xmlns:a16="http://schemas.microsoft.com/office/drawing/2014/main" id="{A9D441CA-60F6-EF8E-E032-05084D3662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0601" y="1298864"/>
            <a:ext cx="914400" cy="914400"/>
          </a:xfrm>
          <a:prstGeom prst="rect">
            <a:avLst/>
          </a:prstGeom>
        </p:spPr>
      </p:pic>
      <p:pic>
        <p:nvPicPr>
          <p:cNvPr id="5" name="Graphic 4" descr="Badge Follow with solid fill">
            <a:extLst>
              <a:ext uri="{FF2B5EF4-FFF2-40B4-BE49-F238E27FC236}">
                <a16:creationId xmlns:a16="http://schemas.microsoft.com/office/drawing/2014/main" id="{FDA78214-AB08-1E32-73B2-3F68305222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1400" y="1298864"/>
            <a:ext cx="914400" cy="914400"/>
          </a:xfrm>
          <a:prstGeom prst="rect">
            <a:avLst/>
          </a:prstGeom>
        </p:spPr>
      </p:pic>
      <p:sp>
        <p:nvSpPr>
          <p:cNvPr id="6" name="TextBox 5">
            <a:extLst>
              <a:ext uri="{FF2B5EF4-FFF2-40B4-BE49-F238E27FC236}">
                <a16:creationId xmlns:a16="http://schemas.microsoft.com/office/drawing/2014/main" id="{FB433372-D8A6-D6D3-0130-2DBFEE0A52EE}"/>
              </a:ext>
            </a:extLst>
          </p:cNvPr>
          <p:cNvSpPr txBox="1"/>
          <p:nvPr/>
        </p:nvSpPr>
        <p:spPr>
          <a:xfrm>
            <a:off x="874643" y="2821505"/>
            <a:ext cx="10436087" cy="2862322"/>
          </a:xfrm>
          <a:prstGeom prst="rect">
            <a:avLst/>
          </a:prstGeom>
          <a:noFill/>
        </p:spPr>
        <p:txBody>
          <a:bodyPr wrap="square" rtlCol="0">
            <a:spAutoFit/>
          </a:bodyPr>
          <a:lstStyle/>
          <a:p>
            <a:r>
              <a:rPr lang="en-US" sz="5400">
                <a:solidFill>
                  <a:schemeClr val="accent3">
                    <a:lumMod val="50000"/>
                  </a:schemeClr>
                </a:solidFill>
                <a:latin typeface="PT Sans" panose="020B0503020203020204" pitchFamily="34" charset="0"/>
              </a:rPr>
              <a:t>(+) </a:t>
            </a:r>
            <a:r>
              <a:rPr lang="en-US" sz="5400">
                <a:solidFill>
                  <a:schemeClr val="bg1">
                    <a:lumMod val="95000"/>
                    <a:lumOff val="5000"/>
                  </a:schemeClr>
                </a:solidFill>
                <a:latin typeface="PT Sans" panose="020B0503020203020204" pitchFamily="34" charset="0"/>
              </a:rPr>
              <a:t>Better organization.</a:t>
            </a:r>
          </a:p>
          <a:p>
            <a:r>
              <a:rPr lang="en-US" sz="5400">
                <a:solidFill>
                  <a:schemeClr val="accent3">
                    <a:lumMod val="50000"/>
                  </a:schemeClr>
                </a:solidFill>
                <a:latin typeface="PT Sans" panose="020B0503020203020204" pitchFamily="34" charset="0"/>
              </a:rPr>
              <a:t>(+) </a:t>
            </a:r>
            <a:r>
              <a:rPr lang="en-US" sz="5400">
                <a:solidFill>
                  <a:schemeClr val="bg1">
                    <a:lumMod val="95000"/>
                    <a:lumOff val="5000"/>
                  </a:schemeClr>
                </a:solidFill>
                <a:latin typeface="PT Sans" panose="020B0503020203020204" pitchFamily="34" charset="0"/>
              </a:rPr>
              <a:t>Less code duplication.</a:t>
            </a:r>
          </a:p>
          <a:p>
            <a:r>
              <a:rPr lang="en-US" sz="5400">
                <a:solidFill>
                  <a:schemeClr val="accent3">
                    <a:lumMod val="50000"/>
                  </a:schemeClr>
                </a:solidFill>
                <a:latin typeface="PT Sans" panose="020B0503020203020204" pitchFamily="34" charset="0"/>
              </a:rPr>
              <a:t>(+) </a:t>
            </a:r>
            <a:r>
              <a:rPr lang="en-US" sz="5400">
                <a:solidFill>
                  <a:schemeClr val="bg1">
                    <a:lumMod val="95000"/>
                    <a:lumOff val="5000"/>
                  </a:schemeClr>
                </a:solidFill>
                <a:latin typeface="PT Sans" panose="020B0503020203020204" pitchFamily="34" charset="0"/>
              </a:rPr>
              <a:t>Easier maintenance</a:t>
            </a:r>
          </a:p>
          <a:p>
            <a:endParaRPr lang="en-GB"/>
          </a:p>
        </p:txBody>
      </p:sp>
    </p:spTree>
    <p:extLst>
      <p:ext uri="{BB962C8B-B14F-4D97-AF65-F5344CB8AC3E}">
        <p14:creationId xmlns:p14="http://schemas.microsoft.com/office/powerpoint/2010/main" val="126518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A7B946E-03AC-A0C3-F236-A70F27A085E7}"/>
              </a:ext>
            </a:extLst>
          </p:cNvPr>
          <p:cNvSpPr txBox="1"/>
          <p:nvPr/>
        </p:nvSpPr>
        <p:spPr>
          <a:xfrm>
            <a:off x="3318310" y="325247"/>
            <a:ext cx="6097604" cy="1015663"/>
          </a:xfrm>
          <a:prstGeom prst="rect">
            <a:avLst/>
          </a:prstGeom>
          <a:noFill/>
        </p:spPr>
        <p:txBody>
          <a:bodyPr wrap="square">
            <a:spAutoFit/>
          </a:bodyPr>
          <a:lstStyle/>
          <a:p>
            <a:pPr algn="l"/>
            <a:r>
              <a:rPr lang="en-US" sz="6000" b="1" i="0" dirty="0">
                <a:solidFill>
                  <a:srgbClr val="444444"/>
                </a:solidFill>
                <a:effectLst/>
                <a:latin typeface="PT Sans" panose="020B0503020203020204" pitchFamily="34" charset="0"/>
              </a:rPr>
              <a:t>Technical debt</a:t>
            </a:r>
          </a:p>
        </p:txBody>
      </p:sp>
      <p:sp>
        <p:nvSpPr>
          <p:cNvPr id="10" name="TextBox 9">
            <a:extLst>
              <a:ext uri="{FF2B5EF4-FFF2-40B4-BE49-F238E27FC236}">
                <a16:creationId xmlns:a16="http://schemas.microsoft.com/office/drawing/2014/main" id="{78641673-0A0E-54BE-9D28-49B895272E4D}"/>
              </a:ext>
            </a:extLst>
          </p:cNvPr>
          <p:cNvSpPr txBox="1"/>
          <p:nvPr/>
        </p:nvSpPr>
        <p:spPr>
          <a:xfrm>
            <a:off x="187693" y="1693160"/>
            <a:ext cx="11816614" cy="3416320"/>
          </a:xfrm>
          <a:prstGeom prst="rect">
            <a:avLst/>
          </a:prstGeom>
          <a:noFill/>
        </p:spPr>
        <p:txBody>
          <a:bodyPr wrap="square">
            <a:spAutoFit/>
          </a:bodyPr>
          <a:lstStyle/>
          <a:p>
            <a:r>
              <a:rPr lang="en-US" sz="3600" b="1" dirty="0">
                <a:solidFill>
                  <a:prstClr val="black"/>
                </a:solidFill>
                <a:latin typeface="Calibri" panose="020F0502020204030204"/>
              </a:rPr>
              <a:t>What is technical debt?</a:t>
            </a:r>
          </a:p>
          <a:p>
            <a:r>
              <a:rPr lang="en-US" sz="3600" dirty="0">
                <a:solidFill>
                  <a:prstClr val="black"/>
                </a:solidFill>
                <a:latin typeface="Calibri" panose="020F0502020204030204"/>
              </a:rPr>
              <a:t>Technical debt -- or tech debt -- is the implied cost incurred when businesses do not fix problems that will affect them in the future. Accruing technical debt causes existing problems to get worse over time. The longer debt builds up, the more costly it becomes to rectify.</a:t>
            </a:r>
          </a:p>
        </p:txBody>
      </p:sp>
      <p:sp>
        <p:nvSpPr>
          <p:cNvPr id="11" name="TextBox 10">
            <a:extLst>
              <a:ext uri="{FF2B5EF4-FFF2-40B4-BE49-F238E27FC236}">
                <a16:creationId xmlns:a16="http://schemas.microsoft.com/office/drawing/2014/main" id="{04DEC8C2-4F6E-44B9-5419-03EECE0C6F46}"/>
              </a:ext>
            </a:extLst>
          </p:cNvPr>
          <p:cNvSpPr txBox="1"/>
          <p:nvPr/>
        </p:nvSpPr>
        <p:spPr>
          <a:xfrm>
            <a:off x="2806040" y="5368138"/>
            <a:ext cx="10597414" cy="923330"/>
          </a:xfrm>
          <a:prstGeom prst="rect">
            <a:avLst/>
          </a:prstGeom>
          <a:noFill/>
        </p:spPr>
        <p:txBody>
          <a:bodyPr wrap="square">
            <a:spAutoFit/>
          </a:bodyPr>
          <a:lstStyle/>
          <a:p>
            <a:r>
              <a:rPr lang="en-US" sz="5400" b="0" i="0" dirty="0">
                <a:solidFill>
                  <a:srgbClr val="666666"/>
                </a:solidFill>
                <a:effectLst/>
                <a:latin typeface="Arial" panose="020B0604020202020204" pitchFamily="34" charset="0"/>
              </a:rPr>
              <a:t>"build now, fix later"</a:t>
            </a:r>
            <a:endParaRPr lang="en-US" sz="5400" dirty="0"/>
          </a:p>
        </p:txBody>
      </p:sp>
    </p:spTree>
    <p:extLst>
      <p:ext uri="{BB962C8B-B14F-4D97-AF65-F5344CB8AC3E}">
        <p14:creationId xmlns:p14="http://schemas.microsoft.com/office/powerpoint/2010/main" val="30648650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53E1069A-2241-850A-740C-28BA40695B92}"/>
              </a:ext>
            </a:extLst>
          </p:cNvPr>
          <p:cNvSpPr/>
          <p:nvPr/>
        </p:nvSpPr>
        <p:spPr>
          <a:xfrm>
            <a:off x="1503902" y="-100484"/>
            <a:ext cx="9184194" cy="6621864"/>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E04B0D-5694-8D91-E668-A3C5DC85C744}"/>
              </a:ext>
            </a:extLst>
          </p:cNvPr>
          <p:cNvSpPr/>
          <p:nvPr/>
        </p:nvSpPr>
        <p:spPr>
          <a:xfrm>
            <a:off x="7176933" y="3382634"/>
            <a:ext cx="2192214" cy="1878085"/>
          </a:xfrm>
          <a:prstGeom prst="ellipse">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4C2319D-B153-1F9C-97D3-63F96B7A95EA}"/>
              </a:ext>
            </a:extLst>
          </p:cNvPr>
          <p:cNvGrpSpPr/>
          <p:nvPr/>
        </p:nvGrpSpPr>
        <p:grpSpPr>
          <a:xfrm>
            <a:off x="6839578" y="857999"/>
            <a:ext cx="2394857" cy="1938992"/>
            <a:chOff x="2120203" y="1673050"/>
            <a:chExt cx="3848518" cy="3195375"/>
          </a:xfrm>
        </p:grpSpPr>
        <p:sp>
          <p:nvSpPr>
            <p:cNvPr id="9" name="Oval 8">
              <a:extLst>
                <a:ext uri="{FF2B5EF4-FFF2-40B4-BE49-F238E27FC236}">
                  <a16:creationId xmlns:a16="http://schemas.microsoft.com/office/drawing/2014/main" id="{095A82BC-AF2E-3EF2-A52F-EC413CFD2C46}"/>
                </a:ext>
              </a:extLst>
            </p:cNvPr>
            <p:cNvSpPr/>
            <p:nvPr/>
          </p:nvSpPr>
          <p:spPr>
            <a:xfrm>
              <a:off x="2120203" y="1673050"/>
              <a:ext cx="3848518" cy="3195375"/>
            </a:xfrm>
            <a:prstGeom prst="ellipse">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F6FDE5-B3BA-1B27-A1B3-AA7140E7B8A4}"/>
                </a:ext>
              </a:extLst>
            </p:cNvPr>
            <p:cNvSpPr txBox="1"/>
            <p:nvPr/>
          </p:nvSpPr>
          <p:spPr>
            <a:xfrm>
              <a:off x="2622619" y="2451798"/>
              <a:ext cx="3346102" cy="2198543"/>
            </a:xfrm>
            <a:prstGeom prst="rect">
              <a:avLst/>
            </a:prstGeom>
            <a:noFill/>
          </p:spPr>
          <p:txBody>
            <a:bodyPr wrap="square" rtlCol="0">
              <a:spAutoFit/>
            </a:bodyPr>
            <a:lstStyle/>
            <a:p>
              <a:r>
                <a:rPr lang="en-US" sz="3200">
                  <a:solidFill>
                    <a:schemeClr val="bg1"/>
                  </a:solidFill>
                </a:rPr>
                <a:t>Divergent Change</a:t>
              </a:r>
            </a:p>
            <a:p>
              <a:endParaRPr lang="en-US" sz="3200"/>
            </a:p>
          </p:txBody>
        </p:sp>
      </p:grpSp>
      <p:grpSp>
        <p:nvGrpSpPr>
          <p:cNvPr id="6" name="Group 5">
            <a:extLst>
              <a:ext uri="{FF2B5EF4-FFF2-40B4-BE49-F238E27FC236}">
                <a16:creationId xmlns:a16="http://schemas.microsoft.com/office/drawing/2014/main" id="{D1F1C614-5C9A-A33B-D1EF-970C4A755BF0}"/>
              </a:ext>
            </a:extLst>
          </p:cNvPr>
          <p:cNvGrpSpPr/>
          <p:nvPr/>
        </p:nvGrpSpPr>
        <p:grpSpPr>
          <a:xfrm>
            <a:off x="2417843" y="1430808"/>
            <a:ext cx="5243872" cy="3654495"/>
            <a:chOff x="5720862" y="1619920"/>
            <a:chExt cx="4600265" cy="3195377"/>
          </a:xfrm>
        </p:grpSpPr>
        <p:sp>
          <p:nvSpPr>
            <p:cNvPr id="3" name="Oval 2">
              <a:extLst>
                <a:ext uri="{FF2B5EF4-FFF2-40B4-BE49-F238E27FC236}">
                  <a16:creationId xmlns:a16="http://schemas.microsoft.com/office/drawing/2014/main" id="{368ACDFE-9985-BDF0-0CAC-045870602A0B}"/>
                </a:ext>
              </a:extLst>
            </p:cNvPr>
            <p:cNvSpPr/>
            <p:nvPr/>
          </p:nvSpPr>
          <p:spPr>
            <a:xfrm>
              <a:off x="5720862" y="1619920"/>
              <a:ext cx="3848518" cy="3195377"/>
            </a:xfrm>
            <a:prstGeom prst="ellipse">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9CBF9EB-5400-535C-C696-A1259265C931}"/>
                </a:ext>
              </a:extLst>
            </p:cNvPr>
            <p:cNvSpPr txBox="1"/>
            <p:nvPr/>
          </p:nvSpPr>
          <p:spPr>
            <a:xfrm>
              <a:off x="6186641" y="2301242"/>
              <a:ext cx="4134486" cy="888064"/>
            </a:xfrm>
            <a:prstGeom prst="rect">
              <a:avLst/>
            </a:prstGeom>
            <a:noFill/>
          </p:spPr>
          <p:txBody>
            <a:bodyPr wrap="square" rtlCol="0">
              <a:spAutoFit/>
            </a:bodyPr>
            <a:lstStyle/>
            <a:p>
              <a:endParaRPr lang="en-US" sz="6000">
                <a:solidFill>
                  <a:schemeClr val="bg1">
                    <a:lumMod val="95000"/>
                    <a:lumOff val="5000"/>
                  </a:schemeClr>
                </a:solidFill>
              </a:endParaRPr>
            </a:p>
          </p:txBody>
        </p:sp>
      </p:grpSp>
      <p:sp>
        <p:nvSpPr>
          <p:cNvPr id="22" name="TextBox 21">
            <a:extLst>
              <a:ext uri="{FF2B5EF4-FFF2-40B4-BE49-F238E27FC236}">
                <a16:creationId xmlns:a16="http://schemas.microsoft.com/office/drawing/2014/main" id="{44FD0642-93A0-B635-F4A8-9878E2129178}"/>
              </a:ext>
            </a:extLst>
          </p:cNvPr>
          <p:cNvSpPr txBox="1"/>
          <p:nvPr/>
        </p:nvSpPr>
        <p:spPr>
          <a:xfrm>
            <a:off x="7289574" y="3722429"/>
            <a:ext cx="2810850" cy="1200329"/>
          </a:xfrm>
          <a:prstGeom prst="rect">
            <a:avLst/>
          </a:prstGeom>
          <a:noFill/>
        </p:spPr>
        <p:txBody>
          <a:bodyPr wrap="square">
            <a:spAutoFit/>
          </a:bodyPr>
          <a:lstStyle/>
          <a:p>
            <a:r>
              <a:rPr lang="en-US" sz="3600">
                <a:solidFill>
                  <a:schemeClr val="bg1"/>
                </a:solidFill>
              </a:rPr>
              <a:t>shotgun</a:t>
            </a:r>
            <a:r>
              <a:rPr lang="en-US" sz="3600"/>
              <a:t> </a:t>
            </a:r>
            <a:r>
              <a:rPr lang="en-US" sz="3600">
                <a:solidFill>
                  <a:schemeClr val="bg1"/>
                </a:solidFill>
              </a:rPr>
              <a:t>surgery</a:t>
            </a:r>
          </a:p>
        </p:txBody>
      </p:sp>
      <p:sp>
        <p:nvSpPr>
          <p:cNvPr id="23" name="TextBox 22">
            <a:extLst>
              <a:ext uri="{FF2B5EF4-FFF2-40B4-BE49-F238E27FC236}">
                <a16:creationId xmlns:a16="http://schemas.microsoft.com/office/drawing/2014/main" id="{1E200CD0-B733-BA8A-5C1E-C2F9188624E8}"/>
              </a:ext>
            </a:extLst>
          </p:cNvPr>
          <p:cNvSpPr txBox="1"/>
          <p:nvPr/>
        </p:nvSpPr>
        <p:spPr>
          <a:xfrm>
            <a:off x="3096491" y="2306782"/>
            <a:ext cx="3042928" cy="1938992"/>
          </a:xfrm>
          <a:prstGeom prst="rect">
            <a:avLst/>
          </a:prstGeom>
          <a:noFill/>
        </p:spPr>
        <p:txBody>
          <a:bodyPr wrap="square" rtlCol="0">
            <a:spAutoFit/>
          </a:bodyPr>
          <a:lstStyle/>
          <a:p>
            <a:r>
              <a:rPr lang="en-US" sz="4000">
                <a:solidFill>
                  <a:schemeClr val="bg1"/>
                </a:solidFill>
              </a:rPr>
              <a:t>Parallel Inheritance Hierarchies</a:t>
            </a:r>
          </a:p>
        </p:txBody>
      </p:sp>
    </p:spTree>
    <p:extLst>
      <p:ext uri="{BB962C8B-B14F-4D97-AF65-F5344CB8AC3E}">
        <p14:creationId xmlns:p14="http://schemas.microsoft.com/office/powerpoint/2010/main" val="323381119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 and white stamp&#10;&#10;Description automatically generated">
            <a:extLst>
              <a:ext uri="{FF2B5EF4-FFF2-40B4-BE49-F238E27FC236}">
                <a16:creationId xmlns:a16="http://schemas.microsoft.com/office/drawing/2014/main" id="{616ADC99-166C-99E1-2771-86DDC59E2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10" y="107373"/>
            <a:ext cx="6352308" cy="6643254"/>
          </a:xfrm>
          <a:prstGeom prst="rect">
            <a:avLst/>
          </a:prstGeom>
        </p:spPr>
      </p:pic>
      <p:pic>
        <p:nvPicPr>
          <p:cNvPr id="11" name="Picture 10" descr="A person wearing glasses and a suit&#10;&#10;Description automatically generated">
            <a:extLst>
              <a:ext uri="{FF2B5EF4-FFF2-40B4-BE49-F238E27FC236}">
                <a16:creationId xmlns:a16="http://schemas.microsoft.com/office/drawing/2014/main" id="{44FE5B3D-5B01-3AFB-6A5C-AAB8A2464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4318" y="1399309"/>
            <a:ext cx="5697682" cy="3810000"/>
          </a:xfrm>
          <a:prstGeom prst="rect">
            <a:avLst/>
          </a:prstGeom>
        </p:spPr>
      </p:pic>
    </p:spTree>
    <p:extLst>
      <p:ext uri="{BB962C8B-B14F-4D97-AF65-F5344CB8AC3E}">
        <p14:creationId xmlns:p14="http://schemas.microsoft.com/office/powerpoint/2010/main" val="247686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men shaking hands outside&#10;&#10;Description automatically generated">
            <a:extLst>
              <a:ext uri="{FF2B5EF4-FFF2-40B4-BE49-F238E27FC236}">
                <a16:creationId xmlns:a16="http://schemas.microsoft.com/office/drawing/2014/main" id="{3D6B3C8C-A92E-BBB1-9762-4B56392FA6D6}"/>
              </a:ext>
            </a:extLst>
          </p:cNvPr>
          <p:cNvPicPr>
            <a:picLocks noChangeAspect="1"/>
          </p:cNvPicPr>
          <p:nvPr/>
        </p:nvPicPr>
        <p:blipFill>
          <a:blip r:embed="rId2"/>
          <a:stretch>
            <a:fillRect/>
          </a:stretch>
        </p:blipFill>
        <p:spPr>
          <a:xfrm>
            <a:off x="264841" y="656989"/>
            <a:ext cx="6054935" cy="5714536"/>
          </a:xfrm>
          <a:prstGeom prst="rect">
            <a:avLst/>
          </a:prstGeom>
          <a:ln>
            <a:noFill/>
          </a:ln>
        </p:spPr>
      </p:pic>
      <p:sp>
        <p:nvSpPr>
          <p:cNvPr id="5" name="TextBox 4">
            <a:extLst>
              <a:ext uri="{FF2B5EF4-FFF2-40B4-BE49-F238E27FC236}">
                <a16:creationId xmlns:a16="http://schemas.microsoft.com/office/drawing/2014/main" id="{EF77536C-2C47-901C-21BA-59AA2BE26EBF}"/>
              </a:ext>
            </a:extLst>
          </p:cNvPr>
          <p:cNvSpPr txBox="1"/>
          <p:nvPr/>
        </p:nvSpPr>
        <p:spPr>
          <a:xfrm>
            <a:off x="8425543" y="619371"/>
            <a:ext cx="3209730" cy="5262979"/>
          </a:xfrm>
          <a:prstGeom prst="rect">
            <a:avLst/>
          </a:prstGeom>
          <a:noFill/>
        </p:spPr>
        <p:txBody>
          <a:bodyPr wrap="square" rtlCol="0">
            <a:spAutoFit/>
          </a:bodyPr>
          <a:lstStyle/>
          <a:p>
            <a:r>
              <a:rPr lang="en-US" sz="2800" err="1">
                <a:solidFill>
                  <a:schemeClr val="bg2">
                    <a:lumMod val="10000"/>
                  </a:schemeClr>
                </a:solidFill>
                <a:hlinkClick r:id="rId3">
                  <a:extLst>
                    <a:ext uri="{A12FA001-AC4F-418D-AE19-62706E023703}">
                      <ahyp:hlinkClr xmlns:ahyp="http://schemas.microsoft.com/office/drawing/2018/hyperlinkcolor" val="tx"/>
                    </a:ext>
                  </a:extLst>
                </a:hlinkClick>
              </a:rPr>
              <a:t>Youtube</a:t>
            </a:r>
            <a:endParaRPr lang="en-US" sz="2800">
              <a:solidFill>
                <a:schemeClr val="bg2">
                  <a:lumMod val="10000"/>
                </a:schemeClr>
              </a:solidFill>
              <a:hlinkClick r:id="rId3">
                <a:extLst>
                  <a:ext uri="{A12FA001-AC4F-418D-AE19-62706E023703}">
                    <ahyp:hlinkClr xmlns:ahyp="http://schemas.microsoft.com/office/drawing/2018/hyperlinkcolor" val="tx"/>
                  </a:ext>
                </a:extLst>
              </a:hlinkClick>
            </a:endParaRPr>
          </a:p>
          <a:p>
            <a:r>
              <a:rPr lang="en-US" sz="2800">
                <a:hlinkClick r:id="rId4"/>
              </a:rPr>
              <a:t>What is Code Smell? - YouTube</a:t>
            </a:r>
            <a:endParaRPr lang="en-US" sz="2800">
              <a:solidFill>
                <a:schemeClr val="bg2">
                  <a:lumMod val="10000"/>
                </a:schemeClr>
              </a:solidFill>
              <a:hlinkClick r:id="rId3">
                <a:extLst>
                  <a:ext uri="{A12FA001-AC4F-418D-AE19-62706E023703}">
                    <ahyp:hlinkClr xmlns:ahyp="http://schemas.microsoft.com/office/drawing/2018/hyperlinkcolor" val="tx"/>
                  </a:ext>
                </a:extLst>
              </a:hlinkClick>
            </a:endParaRPr>
          </a:p>
          <a:p>
            <a:r>
              <a:rPr lang="en-US" sz="2800">
                <a:hlinkClick r:id="rId5"/>
              </a:rPr>
              <a:t>(354) [Webinar] Identifying code smells – YouTube</a:t>
            </a:r>
            <a:endParaRPr lang="en-US" sz="2800"/>
          </a:p>
          <a:p>
            <a:r>
              <a:rPr lang="en-US" sz="2800"/>
              <a:t> </a:t>
            </a:r>
          </a:p>
          <a:p>
            <a:r>
              <a:rPr lang="en-US" sz="2800">
                <a:solidFill>
                  <a:schemeClr val="bg1"/>
                </a:solidFill>
              </a:rPr>
              <a:t>Definition</a:t>
            </a:r>
          </a:p>
          <a:p>
            <a:r>
              <a:rPr lang="en-US" sz="2800">
                <a:hlinkClick r:id="rId6"/>
              </a:rPr>
              <a:t>Divergent Change (</a:t>
            </a:r>
            <a:r>
              <a:rPr lang="en-US" sz="2800" err="1">
                <a:hlinkClick r:id="rId6"/>
              </a:rPr>
              <a:t>refactoring.guru</a:t>
            </a:r>
            <a:r>
              <a:rPr lang="en-US" sz="2800">
                <a:hlinkClick r:id="rId6"/>
              </a:rPr>
              <a:t>)</a:t>
            </a:r>
            <a:endParaRPr lang="en-US" sz="2800"/>
          </a:p>
          <a:p>
            <a:r>
              <a:rPr lang="en-US" sz="2800">
                <a:hlinkClick r:id="rId7"/>
              </a:rPr>
              <a:t>Shotgun Surgery (</a:t>
            </a:r>
            <a:r>
              <a:rPr lang="en-US" sz="2800" err="1">
                <a:hlinkClick r:id="rId7"/>
              </a:rPr>
              <a:t>refactoring.guru</a:t>
            </a:r>
            <a:r>
              <a:rPr lang="en-US" sz="2800">
                <a:hlinkClick r:id="rId7"/>
              </a:rPr>
              <a:t>)</a:t>
            </a:r>
            <a:endParaRPr lang="en-US" sz="2800"/>
          </a:p>
        </p:txBody>
      </p:sp>
    </p:spTree>
    <p:extLst>
      <p:ext uri="{BB962C8B-B14F-4D97-AF65-F5344CB8AC3E}">
        <p14:creationId xmlns:p14="http://schemas.microsoft.com/office/powerpoint/2010/main" val="759692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45C52B-716C-4E31-94E2-EE5CCC0EF273}"/>
              </a:ext>
            </a:extLst>
          </p:cNvPr>
          <p:cNvSpPr txBox="1"/>
          <p:nvPr/>
        </p:nvSpPr>
        <p:spPr>
          <a:xfrm>
            <a:off x="835602" y="2771635"/>
            <a:ext cx="9150062" cy="1015663"/>
          </a:xfrm>
          <a:prstGeom prst="rect">
            <a:avLst/>
          </a:prstGeom>
          <a:noFill/>
        </p:spPr>
        <p:txBody>
          <a:bodyPr wrap="square" rtlCol="0">
            <a:spAutoFit/>
          </a:bodyPr>
          <a:lstStyle/>
          <a:p>
            <a:r>
              <a:rPr lang="en-US" sz="6000">
                <a:solidFill>
                  <a:schemeClr val="accent3">
                    <a:lumMod val="50000"/>
                  </a:schemeClr>
                </a:solidFill>
              </a:rPr>
              <a:t>S</a:t>
            </a:r>
            <a:r>
              <a:rPr lang="en-US" sz="4800">
                <a:solidFill>
                  <a:schemeClr val="bg1"/>
                </a:solidFill>
              </a:rPr>
              <a:t>ingle</a:t>
            </a:r>
            <a:r>
              <a:rPr lang="en-US" sz="4800"/>
              <a:t> </a:t>
            </a:r>
            <a:r>
              <a:rPr lang="en-US" sz="6000">
                <a:solidFill>
                  <a:schemeClr val="accent3">
                    <a:lumMod val="50000"/>
                  </a:schemeClr>
                </a:solidFill>
              </a:rPr>
              <a:t>R</a:t>
            </a:r>
            <a:r>
              <a:rPr lang="en-US" sz="4800">
                <a:solidFill>
                  <a:schemeClr val="bg1"/>
                </a:solidFill>
              </a:rPr>
              <a:t>esponsibility</a:t>
            </a:r>
            <a:r>
              <a:rPr lang="en-US" sz="4800"/>
              <a:t> </a:t>
            </a:r>
            <a:r>
              <a:rPr lang="en-US" sz="6000">
                <a:solidFill>
                  <a:schemeClr val="accent3">
                    <a:lumMod val="50000"/>
                  </a:schemeClr>
                </a:solidFill>
              </a:rPr>
              <a:t>P</a:t>
            </a:r>
            <a:r>
              <a:rPr lang="en-US" sz="4800">
                <a:solidFill>
                  <a:schemeClr val="bg1"/>
                </a:solidFill>
              </a:rPr>
              <a:t>rinciple</a:t>
            </a:r>
          </a:p>
        </p:txBody>
      </p:sp>
      <p:sp>
        <p:nvSpPr>
          <p:cNvPr id="10" name="TextBox 9">
            <a:extLst>
              <a:ext uri="{FF2B5EF4-FFF2-40B4-BE49-F238E27FC236}">
                <a16:creationId xmlns:a16="http://schemas.microsoft.com/office/drawing/2014/main" id="{5120E01B-859B-8DE8-7A78-98604FA649B3}"/>
              </a:ext>
            </a:extLst>
          </p:cNvPr>
          <p:cNvSpPr txBox="1"/>
          <p:nvPr/>
        </p:nvSpPr>
        <p:spPr>
          <a:xfrm>
            <a:off x="9589075" y="-185520"/>
            <a:ext cx="3293918" cy="1015663"/>
          </a:xfrm>
          <a:prstGeom prst="rect">
            <a:avLst/>
          </a:prstGeom>
          <a:noFill/>
        </p:spPr>
        <p:txBody>
          <a:bodyPr wrap="square" rtlCol="0">
            <a:spAutoFit/>
          </a:bodyPr>
          <a:lstStyle/>
          <a:p>
            <a:r>
              <a:rPr lang="en-US" sz="6000">
                <a:solidFill>
                  <a:schemeClr val="bg1"/>
                </a:solidFill>
              </a:rPr>
              <a:t>Recap</a:t>
            </a:r>
            <a:endParaRPr lang="en-US" sz="5400">
              <a:solidFill>
                <a:schemeClr val="bg1"/>
              </a:solidFill>
            </a:endParaRPr>
          </a:p>
        </p:txBody>
      </p:sp>
      <p:sp>
        <p:nvSpPr>
          <p:cNvPr id="6" name="TextBox 5">
            <a:extLst>
              <a:ext uri="{FF2B5EF4-FFF2-40B4-BE49-F238E27FC236}">
                <a16:creationId xmlns:a16="http://schemas.microsoft.com/office/drawing/2014/main" id="{9FE03F9E-C640-2156-9062-AC840F0E571D}"/>
              </a:ext>
            </a:extLst>
          </p:cNvPr>
          <p:cNvSpPr txBox="1"/>
          <p:nvPr/>
        </p:nvSpPr>
        <p:spPr>
          <a:xfrm>
            <a:off x="4562972" y="584404"/>
            <a:ext cx="3293918" cy="1107996"/>
          </a:xfrm>
          <a:prstGeom prst="rect">
            <a:avLst/>
          </a:prstGeom>
          <a:noFill/>
        </p:spPr>
        <p:txBody>
          <a:bodyPr wrap="square" rtlCol="0">
            <a:spAutoFit/>
          </a:bodyPr>
          <a:lstStyle/>
          <a:p>
            <a:r>
              <a:rPr lang="en-US" sz="6600" b="1" spc="50">
                <a:ln w="0"/>
                <a:solidFill>
                  <a:schemeClr val="bg2"/>
                </a:solidFill>
                <a:effectLst>
                  <a:innerShdw blurRad="63500" dist="50800" dir="13500000">
                    <a:srgbClr val="000000">
                      <a:alpha val="50000"/>
                    </a:srgbClr>
                  </a:innerShdw>
                </a:effectLst>
              </a:rPr>
              <a:t>S</a:t>
            </a:r>
            <a:r>
              <a:rPr lang="en-US" sz="6600" b="1" spc="50">
                <a:ln w="0"/>
                <a:solidFill>
                  <a:schemeClr val="accent3">
                    <a:lumMod val="50000"/>
                  </a:schemeClr>
                </a:solidFill>
                <a:effectLst>
                  <a:innerShdw blurRad="63500" dist="50800" dir="13500000">
                    <a:srgbClr val="000000">
                      <a:alpha val="50000"/>
                    </a:srgbClr>
                  </a:innerShdw>
                </a:effectLst>
              </a:rPr>
              <a:t>O</a:t>
            </a:r>
            <a:r>
              <a:rPr lang="en-US" sz="6600" b="1" spc="50">
                <a:ln w="0"/>
                <a:solidFill>
                  <a:schemeClr val="bg2"/>
                </a:solidFill>
                <a:effectLst>
                  <a:innerShdw blurRad="63500" dist="50800" dir="13500000">
                    <a:srgbClr val="000000">
                      <a:alpha val="50000"/>
                    </a:srgbClr>
                  </a:innerShdw>
                </a:effectLst>
              </a:rPr>
              <a:t>L</a:t>
            </a:r>
            <a:r>
              <a:rPr lang="en-US" sz="6600" b="1" spc="50">
                <a:ln w="0"/>
                <a:solidFill>
                  <a:schemeClr val="accent3">
                    <a:lumMod val="50000"/>
                  </a:schemeClr>
                </a:solidFill>
                <a:effectLst>
                  <a:innerShdw blurRad="63500" dist="50800" dir="13500000">
                    <a:srgbClr val="000000">
                      <a:alpha val="50000"/>
                    </a:srgbClr>
                  </a:innerShdw>
                </a:effectLst>
              </a:rPr>
              <a:t>I</a:t>
            </a:r>
            <a:r>
              <a:rPr lang="en-US" sz="6600" b="1" spc="50">
                <a:ln w="0"/>
                <a:solidFill>
                  <a:schemeClr val="bg2"/>
                </a:solidFill>
                <a:effectLst>
                  <a:innerShdw blurRad="63500" dist="50800" dir="13500000">
                    <a:srgbClr val="000000">
                      <a:alpha val="50000"/>
                    </a:srgbClr>
                  </a:innerShdw>
                </a:effectLst>
              </a:rPr>
              <a:t>D</a:t>
            </a:r>
          </a:p>
        </p:txBody>
      </p:sp>
      <p:pic>
        <p:nvPicPr>
          <p:cNvPr id="12" name="Graphic 11" descr="Doctor male with solid fill">
            <a:extLst>
              <a:ext uri="{FF2B5EF4-FFF2-40B4-BE49-F238E27FC236}">
                <a16:creationId xmlns:a16="http://schemas.microsoft.com/office/drawing/2014/main" id="{4428B9EE-7526-A6CA-865F-F54935865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9075" y="1878157"/>
            <a:ext cx="2309379" cy="2309379"/>
          </a:xfrm>
          <a:prstGeom prst="rect">
            <a:avLst/>
          </a:prstGeom>
        </p:spPr>
      </p:pic>
      <p:sp>
        <p:nvSpPr>
          <p:cNvPr id="14" name="TextBox 13">
            <a:extLst>
              <a:ext uri="{FF2B5EF4-FFF2-40B4-BE49-F238E27FC236}">
                <a16:creationId xmlns:a16="http://schemas.microsoft.com/office/drawing/2014/main" id="{28B7306F-B7C8-E8B6-ECDF-820ADBAC5A89}"/>
              </a:ext>
            </a:extLst>
          </p:cNvPr>
          <p:cNvSpPr txBox="1"/>
          <p:nvPr/>
        </p:nvSpPr>
        <p:spPr>
          <a:xfrm>
            <a:off x="602672" y="1356933"/>
            <a:ext cx="6265717" cy="1323439"/>
          </a:xfrm>
          <a:prstGeom prst="rect">
            <a:avLst/>
          </a:prstGeom>
          <a:noFill/>
        </p:spPr>
        <p:txBody>
          <a:bodyPr wrap="square">
            <a:spAutoFit/>
          </a:bodyPr>
          <a:lstStyle/>
          <a:p>
            <a:r>
              <a:rPr lang="en-US" sz="8000" b="1" spc="50">
                <a:ln w="0"/>
                <a:solidFill>
                  <a:schemeClr val="bg2"/>
                </a:solidFill>
                <a:effectLst>
                  <a:innerShdw blurRad="63500" dist="50800" dir="13500000">
                    <a:srgbClr val="000000">
                      <a:alpha val="50000"/>
                    </a:srgbClr>
                  </a:innerShdw>
                </a:effectLst>
              </a:rPr>
              <a:t>S</a:t>
            </a:r>
            <a:endParaRPr lang="en-US" sz="8000"/>
          </a:p>
        </p:txBody>
      </p:sp>
      <p:pic>
        <p:nvPicPr>
          <p:cNvPr id="16" name="Graphic 15" descr="Mathematics with solid fill">
            <a:extLst>
              <a:ext uri="{FF2B5EF4-FFF2-40B4-BE49-F238E27FC236}">
                <a16:creationId xmlns:a16="http://schemas.microsoft.com/office/drawing/2014/main" id="{417EDDFE-3612-5946-6AD5-C8DE6F7426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05693" y="3862295"/>
            <a:ext cx="2234198" cy="2234198"/>
          </a:xfrm>
          <a:prstGeom prst="rect">
            <a:avLst/>
          </a:prstGeom>
        </p:spPr>
      </p:pic>
    </p:spTree>
    <p:extLst>
      <p:ext uri="{BB962C8B-B14F-4D97-AF65-F5344CB8AC3E}">
        <p14:creationId xmlns:p14="http://schemas.microsoft.com/office/powerpoint/2010/main" val="394783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120E01B-859B-8DE8-7A78-98604FA649B3}"/>
              </a:ext>
            </a:extLst>
          </p:cNvPr>
          <p:cNvSpPr txBox="1"/>
          <p:nvPr/>
        </p:nvSpPr>
        <p:spPr>
          <a:xfrm>
            <a:off x="9696450" y="-237346"/>
            <a:ext cx="2389909" cy="1015663"/>
          </a:xfrm>
          <a:prstGeom prst="rect">
            <a:avLst/>
          </a:prstGeom>
          <a:noFill/>
        </p:spPr>
        <p:txBody>
          <a:bodyPr wrap="square" rtlCol="0">
            <a:spAutoFit/>
          </a:bodyPr>
          <a:lstStyle/>
          <a:p>
            <a:r>
              <a:rPr lang="en-US" sz="6000">
                <a:solidFill>
                  <a:schemeClr val="bg1"/>
                </a:solidFill>
              </a:rPr>
              <a:t>Recap</a:t>
            </a:r>
            <a:endParaRPr lang="en-US" sz="5400">
              <a:solidFill>
                <a:schemeClr val="bg1"/>
              </a:solidFill>
            </a:endParaRPr>
          </a:p>
        </p:txBody>
      </p:sp>
      <p:sp>
        <p:nvSpPr>
          <p:cNvPr id="11" name="TextBox 10">
            <a:extLst>
              <a:ext uri="{FF2B5EF4-FFF2-40B4-BE49-F238E27FC236}">
                <a16:creationId xmlns:a16="http://schemas.microsoft.com/office/drawing/2014/main" id="{28DE306A-9BC8-C420-FA82-25E8D1A34F35}"/>
              </a:ext>
            </a:extLst>
          </p:cNvPr>
          <p:cNvSpPr txBox="1"/>
          <p:nvPr/>
        </p:nvSpPr>
        <p:spPr>
          <a:xfrm>
            <a:off x="427758" y="2323445"/>
            <a:ext cx="10463646" cy="1015663"/>
          </a:xfrm>
          <a:prstGeom prst="rect">
            <a:avLst/>
          </a:prstGeom>
          <a:noFill/>
        </p:spPr>
        <p:txBody>
          <a:bodyPr wrap="square" rtlCol="0">
            <a:spAutoFit/>
          </a:bodyPr>
          <a:lstStyle/>
          <a:p>
            <a:r>
              <a:rPr lang="en-US" sz="6000">
                <a:solidFill>
                  <a:schemeClr val="accent3">
                    <a:lumMod val="50000"/>
                  </a:schemeClr>
                </a:solidFill>
              </a:rPr>
              <a:t>O</a:t>
            </a:r>
            <a:r>
              <a:rPr lang="en-US" sz="6000">
                <a:solidFill>
                  <a:schemeClr val="bg1"/>
                </a:solidFill>
              </a:rPr>
              <a:t>pen-</a:t>
            </a:r>
            <a:r>
              <a:rPr lang="en-US" sz="6000">
                <a:solidFill>
                  <a:schemeClr val="accent3">
                    <a:lumMod val="50000"/>
                  </a:schemeClr>
                </a:solidFill>
              </a:rPr>
              <a:t>C</a:t>
            </a:r>
            <a:r>
              <a:rPr lang="en-US" sz="6000">
                <a:solidFill>
                  <a:schemeClr val="bg1"/>
                </a:solidFill>
              </a:rPr>
              <a:t>losed </a:t>
            </a:r>
            <a:r>
              <a:rPr lang="en-US" sz="6000">
                <a:solidFill>
                  <a:schemeClr val="accent3">
                    <a:lumMod val="50000"/>
                  </a:schemeClr>
                </a:solidFill>
              </a:rPr>
              <a:t>P</a:t>
            </a:r>
            <a:r>
              <a:rPr lang="en-US" sz="6000">
                <a:solidFill>
                  <a:schemeClr val="bg1"/>
                </a:solidFill>
              </a:rPr>
              <a:t>rinciple (</a:t>
            </a:r>
            <a:r>
              <a:rPr lang="en-US" sz="6000">
                <a:solidFill>
                  <a:schemeClr val="accent3">
                    <a:lumMod val="50000"/>
                  </a:schemeClr>
                </a:solidFill>
              </a:rPr>
              <a:t>OCP</a:t>
            </a:r>
            <a:r>
              <a:rPr lang="en-US" sz="6000">
                <a:solidFill>
                  <a:schemeClr val="bg1"/>
                </a:solidFill>
              </a:rPr>
              <a:t>)</a:t>
            </a:r>
          </a:p>
        </p:txBody>
      </p:sp>
      <p:sp>
        <p:nvSpPr>
          <p:cNvPr id="6" name="TextBox 5">
            <a:extLst>
              <a:ext uri="{FF2B5EF4-FFF2-40B4-BE49-F238E27FC236}">
                <a16:creationId xmlns:a16="http://schemas.microsoft.com/office/drawing/2014/main" id="{9FE03F9E-C640-2156-9062-AC840F0E571D}"/>
              </a:ext>
            </a:extLst>
          </p:cNvPr>
          <p:cNvSpPr txBox="1"/>
          <p:nvPr/>
        </p:nvSpPr>
        <p:spPr>
          <a:xfrm>
            <a:off x="4968218" y="216401"/>
            <a:ext cx="2389909" cy="923330"/>
          </a:xfrm>
          <a:prstGeom prst="rect">
            <a:avLst/>
          </a:prstGeom>
          <a:noFill/>
        </p:spPr>
        <p:txBody>
          <a:bodyPr wrap="square" rtlCol="0">
            <a:spAutoFit/>
          </a:bodyPr>
          <a:lstStyle/>
          <a:p>
            <a:r>
              <a:rPr lang="en-US" sz="5400" b="1" spc="50">
                <a:ln w="0"/>
                <a:solidFill>
                  <a:schemeClr val="bg2"/>
                </a:solidFill>
                <a:effectLst>
                  <a:innerShdw blurRad="63500" dist="50800" dir="13500000">
                    <a:srgbClr val="000000">
                      <a:alpha val="50000"/>
                    </a:srgbClr>
                  </a:innerShdw>
                </a:effectLst>
              </a:rPr>
              <a:t>S</a:t>
            </a:r>
            <a:r>
              <a:rPr lang="en-US" sz="5400" b="1" spc="50">
                <a:ln w="0"/>
                <a:solidFill>
                  <a:schemeClr val="accent3">
                    <a:lumMod val="50000"/>
                  </a:schemeClr>
                </a:solidFill>
                <a:effectLst>
                  <a:innerShdw blurRad="63500" dist="50800" dir="13500000">
                    <a:srgbClr val="000000">
                      <a:alpha val="50000"/>
                    </a:srgbClr>
                  </a:innerShdw>
                </a:effectLst>
              </a:rPr>
              <a:t>O</a:t>
            </a:r>
            <a:r>
              <a:rPr lang="en-US" sz="5400" b="1" spc="50">
                <a:ln w="0"/>
                <a:solidFill>
                  <a:schemeClr val="bg2"/>
                </a:solidFill>
                <a:effectLst>
                  <a:innerShdw blurRad="63500" dist="50800" dir="13500000">
                    <a:srgbClr val="000000">
                      <a:alpha val="50000"/>
                    </a:srgbClr>
                  </a:innerShdw>
                </a:effectLst>
              </a:rPr>
              <a:t>L</a:t>
            </a:r>
            <a:r>
              <a:rPr lang="en-US" sz="5400" b="1" spc="50">
                <a:ln w="0"/>
                <a:solidFill>
                  <a:schemeClr val="accent3">
                    <a:lumMod val="50000"/>
                  </a:schemeClr>
                </a:solidFill>
                <a:effectLst>
                  <a:innerShdw blurRad="63500" dist="50800" dir="13500000">
                    <a:srgbClr val="000000">
                      <a:alpha val="50000"/>
                    </a:srgbClr>
                  </a:innerShdw>
                </a:effectLst>
              </a:rPr>
              <a:t>I</a:t>
            </a:r>
            <a:r>
              <a:rPr lang="en-US" sz="5400" b="1" spc="50">
                <a:ln w="0"/>
                <a:solidFill>
                  <a:schemeClr val="bg2"/>
                </a:solidFill>
                <a:effectLst>
                  <a:innerShdw blurRad="63500" dist="50800" dir="13500000">
                    <a:srgbClr val="000000">
                      <a:alpha val="50000"/>
                    </a:srgbClr>
                  </a:innerShdw>
                </a:effectLst>
              </a:rPr>
              <a:t>D</a:t>
            </a:r>
          </a:p>
        </p:txBody>
      </p:sp>
      <p:grpSp>
        <p:nvGrpSpPr>
          <p:cNvPr id="51" name="Group 50">
            <a:extLst>
              <a:ext uri="{FF2B5EF4-FFF2-40B4-BE49-F238E27FC236}">
                <a16:creationId xmlns:a16="http://schemas.microsoft.com/office/drawing/2014/main" id="{9A8076CC-7C79-F401-90C2-CCD39C3826DC}"/>
              </a:ext>
            </a:extLst>
          </p:cNvPr>
          <p:cNvGrpSpPr/>
          <p:nvPr/>
        </p:nvGrpSpPr>
        <p:grpSpPr>
          <a:xfrm>
            <a:off x="4322095" y="4254178"/>
            <a:ext cx="5445880" cy="2042713"/>
            <a:chOff x="4322095" y="4254178"/>
            <a:chExt cx="5445880" cy="2042713"/>
          </a:xfrm>
        </p:grpSpPr>
        <p:cxnSp>
          <p:nvCxnSpPr>
            <p:cNvPr id="22" name="Straight Arrow Connector 21">
              <a:extLst>
                <a:ext uri="{FF2B5EF4-FFF2-40B4-BE49-F238E27FC236}">
                  <a16:creationId xmlns:a16="http://schemas.microsoft.com/office/drawing/2014/main" id="{7541E173-1A4C-C4FC-6E40-45D17DB70F54}"/>
                </a:ext>
              </a:extLst>
            </p:cNvPr>
            <p:cNvCxnSpPr>
              <a:cxnSpLocks/>
            </p:cNvCxnSpPr>
            <p:nvPr/>
          </p:nvCxnSpPr>
          <p:spPr>
            <a:xfrm flipV="1">
              <a:off x="5197188" y="4254179"/>
              <a:ext cx="888422" cy="980375"/>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EE88DAC-08FD-FF2D-51E2-FCE130B52578}"/>
                </a:ext>
              </a:extLst>
            </p:cNvPr>
            <p:cNvCxnSpPr>
              <a:cxnSpLocks/>
            </p:cNvCxnSpPr>
            <p:nvPr/>
          </p:nvCxnSpPr>
          <p:spPr>
            <a:xfrm flipH="1" flipV="1">
              <a:off x="7403893" y="4254178"/>
              <a:ext cx="1091045" cy="980375"/>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0F63B9-51DE-8C33-13F6-B9E02E42B819}"/>
                </a:ext>
              </a:extLst>
            </p:cNvPr>
            <p:cNvCxnSpPr>
              <a:cxnSpLocks/>
            </p:cNvCxnSpPr>
            <p:nvPr/>
          </p:nvCxnSpPr>
          <p:spPr>
            <a:xfrm flipV="1">
              <a:off x="6744751" y="4424078"/>
              <a:ext cx="0" cy="810475"/>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13CA2D9-6242-BB0D-7451-A13D6A13522A}"/>
                </a:ext>
              </a:extLst>
            </p:cNvPr>
            <p:cNvSpPr/>
            <p:nvPr/>
          </p:nvSpPr>
          <p:spPr>
            <a:xfrm>
              <a:off x="4322095" y="5403273"/>
              <a:ext cx="1008441" cy="746352"/>
            </a:xfrm>
            <a:prstGeom prst="rect">
              <a:avLst/>
            </a:prstGeom>
            <a:solidFill>
              <a:srgbClr val="D9D9D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77518A4-882E-EBB6-7209-493B653E2356}"/>
                </a:ext>
              </a:extLst>
            </p:cNvPr>
            <p:cNvSpPr/>
            <p:nvPr/>
          </p:nvSpPr>
          <p:spPr>
            <a:xfrm>
              <a:off x="8759536" y="5403273"/>
              <a:ext cx="1008439" cy="893618"/>
            </a:xfrm>
            <a:prstGeom prst="ellipse">
              <a:avLst/>
            </a:prstGeom>
            <a:solidFill>
              <a:srgbClr val="D9D9D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7B34AE16-95D6-55AA-C6FF-C837AD31F7CA}"/>
                </a:ext>
              </a:extLst>
            </p:cNvPr>
            <p:cNvSpPr/>
            <p:nvPr/>
          </p:nvSpPr>
          <p:spPr>
            <a:xfrm>
              <a:off x="6331527" y="5403273"/>
              <a:ext cx="826448" cy="893618"/>
            </a:xfrm>
            <a:prstGeom prst="triangle">
              <a:avLst/>
            </a:prstGeom>
            <a:solidFill>
              <a:srgbClr val="D9D9D9"/>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66F0728F-6F99-1862-2DCA-8D5883EC8C29}"/>
              </a:ext>
            </a:extLst>
          </p:cNvPr>
          <p:cNvGrpSpPr/>
          <p:nvPr/>
        </p:nvGrpSpPr>
        <p:grpSpPr>
          <a:xfrm>
            <a:off x="3892759" y="3133737"/>
            <a:ext cx="8124177" cy="1428381"/>
            <a:chOff x="3892759" y="3133737"/>
            <a:chExt cx="8124177" cy="1428381"/>
          </a:xfrm>
        </p:grpSpPr>
        <p:grpSp>
          <p:nvGrpSpPr>
            <p:cNvPr id="49" name="Group 48">
              <a:extLst>
                <a:ext uri="{FF2B5EF4-FFF2-40B4-BE49-F238E27FC236}">
                  <a16:creationId xmlns:a16="http://schemas.microsoft.com/office/drawing/2014/main" id="{3A178842-08D3-36E4-B02A-D6728E1B6654}"/>
                </a:ext>
              </a:extLst>
            </p:cNvPr>
            <p:cNvGrpSpPr/>
            <p:nvPr/>
          </p:nvGrpSpPr>
          <p:grpSpPr>
            <a:xfrm>
              <a:off x="3892759" y="3133737"/>
              <a:ext cx="3382241" cy="1428381"/>
              <a:chOff x="3892759" y="3133737"/>
              <a:chExt cx="3382241" cy="1428381"/>
            </a:xfrm>
          </p:grpSpPr>
          <p:pic>
            <p:nvPicPr>
              <p:cNvPr id="36" name="Graphic 35" descr="Basic Shapes outline">
                <a:extLst>
                  <a:ext uri="{FF2B5EF4-FFF2-40B4-BE49-F238E27FC236}">
                    <a16:creationId xmlns:a16="http://schemas.microsoft.com/office/drawing/2014/main" id="{618031C5-FE68-E740-2054-5D1B848C88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6619" y="3133737"/>
                <a:ext cx="1428381" cy="1428381"/>
              </a:xfrm>
              <a:prstGeom prst="rect">
                <a:avLst/>
              </a:prstGeom>
            </p:spPr>
          </p:pic>
          <p:sp>
            <p:nvSpPr>
              <p:cNvPr id="37" name="TextBox 36">
                <a:extLst>
                  <a:ext uri="{FF2B5EF4-FFF2-40B4-BE49-F238E27FC236}">
                    <a16:creationId xmlns:a16="http://schemas.microsoft.com/office/drawing/2014/main" id="{9989DB52-7D86-275B-9516-4CCC8C1116C6}"/>
                  </a:ext>
                </a:extLst>
              </p:cNvPr>
              <p:cNvSpPr txBox="1"/>
              <p:nvPr/>
            </p:nvSpPr>
            <p:spPr>
              <a:xfrm>
                <a:off x="3892759" y="3327336"/>
                <a:ext cx="2150918" cy="769441"/>
              </a:xfrm>
              <a:prstGeom prst="rect">
                <a:avLst/>
              </a:prstGeom>
              <a:noFill/>
            </p:spPr>
            <p:txBody>
              <a:bodyPr wrap="square" rtlCol="0">
                <a:spAutoFit/>
              </a:bodyPr>
              <a:lstStyle/>
              <a:p>
                <a:r>
                  <a:rPr lang="en-US" sz="4400">
                    <a:solidFill>
                      <a:schemeClr val="bg1"/>
                    </a:solidFill>
                  </a:rPr>
                  <a:t>shape</a:t>
                </a:r>
              </a:p>
            </p:txBody>
          </p:sp>
        </p:grpSp>
        <p:sp>
          <p:nvSpPr>
            <p:cNvPr id="52" name="TextBox 51">
              <a:extLst>
                <a:ext uri="{FF2B5EF4-FFF2-40B4-BE49-F238E27FC236}">
                  <a16:creationId xmlns:a16="http://schemas.microsoft.com/office/drawing/2014/main" id="{FD178B04-1790-1753-E296-DA467170F721}"/>
                </a:ext>
              </a:extLst>
            </p:cNvPr>
            <p:cNvSpPr txBox="1"/>
            <p:nvPr/>
          </p:nvSpPr>
          <p:spPr>
            <a:xfrm>
              <a:off x="8535981" y="3490673"/>
              <a:ext cx="3480955" cy="584775"/>
            </a:xfrm>
            <a:prstGeom prst="rect">
              <a:avLst/>
            </a:prstGeom>
            <a:noFill/>
          </p:spPr>
          <p:txBody>
            <a:bodyPr wrap="square" rtlCol="0">
              <a:spAutoFit/>
            </a:bodyPr>
            <a:lstStyle/>
            <a:p>
              <a:r>
                <a:rPr lang="en-US" sz="3200">
                  <a:solidFill>
                    <a:schemeClr val="bg1"/>
                  </a:solidFill>
                </a:rPr>
                <a:t>(+)Get area</a:t>
              </a:r>
            </a:p>
          </p:txBody>
        </p:sp>
      </p:grpSp>
      <p:sp>
        <p:nvSpPr>
          <p:cNvPr id="53" name="TextBox 52">
            <a:extLst>
              <a:ext uri="{FF2B5EF4-FFF2-40B4-BE49-F238E27FC236}">
                <a16:creationId xmlns:a16="http://schemas.microsoft.com/office/drawing/2014/main" id="{82A18EEB-85FE-C72F-BE47-B38CE12912BD}"/>
              </a:ext>
            </a:extLst>
          </p:cNvPr>
          <p:cNvSpPr txBox="1"/>
          <p:nvPr/>
        </p:nvSpPr>
        <p:spPr>
          <a:xfrm>
            <a:off x="1286218" y="5287114"/>
            <a:ext cx="2535382" cy="707886"/>
          </a:xfrm>
          <a:prstGeom prst="rect">
            <a:avLst/>
          </a:prstGeom>
          <a:noFill/>
        </p:spPr>
        <p:txBody>
          <a:bodyPr wrap="square" rtlCol="0">
            <a:spAutoFit/>
          </a:bodyPr>
          <a:lstStyle/>
          <a:p>
            <a:r>
              <a:rPr lang="en-US" sz="4000">
                <a:solidFill>
                  <a:schemeClr val="bg1"/>
                </a:solidFill>
              </a:rPr>
              <a:t>override</a:t>
            </a:r>
          </a:p>
        </p:txBody>
      </p:sp>
      <p:grpSp>
        <p:nvGrpSpPr>
          <p:cNvPr id="56" name="Group 55">
            <a:extLst>
              <a:ext uri="{FF2B5EF4-FFF2-40B4-BE49-F238E27FC236}">
                <a16:creationId xmlns:a16="http://schemas.microsoft.com/office/drawing/2014/main" id="{674122C7-C3D6-C406-D5BC-9C4D322AC191}"/>
              </a:ext>
            </a:extLst>
          </p:cNvPr>
          <p:cNvGrpSpPr/>
          <p:nvPr/>
        </p:nvGrpSpPr>
        <p:grpSpPr>
          <a:xfrm>
            <a:off x="665019" y="778318"/>
            <a:ext cx="9237517" cy="1091384"/>
            <a:chOff x="665019" y="778317"/>
            <a:chExt cx="9996054" cy="1413166"/>
          </a:xfrm>
        </p:grpSpPr>
        <p:sp>
          <p:nvSpPr>
            <p:cNvPr id="57" name="TextBox 56">
              <a:extLst>
                <a:ext uri="{FF2B5EF4-FFF2-40B4-BE49-F238E27FC236}">
                  <a16:creationId xmlns:a16="http://schemas.microsoft.com/office/drawing/2014/main" id="{D6FFA28A-7649-040F-0CEF-B40262BC8C06}"/>
                </a:ext>
              </a:extLst>
            </p:cNvPr>
            <p:cNvSpPr txBox="1"/>
            <p:nvPr/>
          </p:nvSpPr>
          <p:spPr>
            <a:xfrm>
              <a:off x="665019" y="1138401"/>
              <a:ext cx="8427026" cy="830997"/>
            </a:xfrm>
            <a:prstGeom prst="rect">
              <a:avLst/>
            </a:prstGeom>
            <a:noFill/>
          </p:spPr>
          <p:txBody>
            <a:bodyPr wrap="square" rtlCol="0">
              <a:spAutoFit/>
            </a:bodyPr>
            <a:lstStyle/>
            <a:p>
              <a:r>
                <a:rPr lang="en-US" sz="4800">
                  <a:solidFill>
                    <a:schemeClr val="accent3">
                      <a:lumMod val="50000"/>
                    </a:schemeClr>
                  </a:solidFill>
                </a:rPr>
                <a:t>S</a:t>
              </a:r>
              <a:r>
                <a:rPr lang="en-US" sz="4000">
                  <a:solidFill>
                    <a:schemeClr val="bg1"/>
                  </a:solidFill>
                </a:rPr>
                <a:t>ingle</a:t>
              </a:r>
              <a:r>
                <a:rPr lang="en-US" sz="4000"/>
                <a:t> </a:t>
              </a:r>
              <a:r>
                <a:rPr lang="en-US" sz="4800">
                  <a:solidFill>
                    <a:schemeClr val="accent3">
                      <a:lumMod val="50000"/>
                    </a:schemeClr>
                  </a:solidFill>
                </a:rPr>
                <a:t>R</a:t>
              </a:r>
              <a:r>
                <a:rPr lang="en-US" sz="4000">
                  <a:solidFill>
                    <a:schemeClr val="bg1"/>
                  </a:solidFill>
                </a:rPr>
                <a:t>esponsibility</a:t>
              </a:r>
              <a:r>
                <a:rPr lang="en-US" sz="4000"/>
                <a:t> </a:t>
              </a:r>
              <a:r>
                <a:rPr lang="en-US" sz="4800">
                  <a:solidFill>
                    <a:schemeClr val="accent3">
                      <a:lumMod val="50000"/>
                    </a:schemeClr>
                  </a:solidFill>
                </a:rPr>
                <a:t>P</a:t>
              </a:r>
              <a:r>
                <a:rPr lang="en-US" sz="4000">
                  <a:solidFill>
                    <a:schemeClr val="bg1"/>
                  </a:solidFill>
                </a:rPr>
                <a:t>rinciple</a:t>
              </a:r>
            </a:p>
          </p:txBody>
        </p:sp>
        <p:pic>
          <p:nvPicPr>
            <p:cNvPr id="58" name="Graphic 57" descr="Doctor male with solid fill">
              <a:extLst>
                <a:ext uri="{FF2B5EF4-FFF2-40B4-BE49-F238E27FC236}">
                  <a16:creationId xmlns:a16="http://schemas.microsoft.com/office/drawing/2014/main" id="{6D8FAE6D-90E7-D60F-DBCC-6C104089E5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7907" y="778317"/>
              <a:ext cx="1413166" cy="1413166"/>
            </a:xfrm>
            <a:prstGeom prst="rect">
              <a:avLst/>
            </a:prstGeom>
          </p:spPr>
        </p:pic>
      </p:grpSp>
      <p:sp>
        <p:nvSpPr>
          <p:cNvPr id="60" name="TextBox 59">
            <a:extLst>
              <a:ext uri="{FF2B5EF4-FFF2-40B4-BE49-F238E27FC236}">
                <a16:creationId xmlns:a16="http://schemas.microsoft.com/office/drawing/2014/main" id="{810ED63F-FFA9-E7C1-1173-5CADC1A883CA}"/>
              </a:ext>
            </a:extLst>
          </p:cNvPr>
          <p:cNvSpPr txBox="1"/>
          <p:nvPr/>
        </p:nvSpPr>
        <p:spPr>
          <a:xfrm>
            <a:off x="5084096" y="1646337"/>
            <a:ext cx="6203372" cy="923330"/>
          </a:xfrm>
          <a:prstGeom prst="rect">
            <a:avLst/>
          </a:prstGeom>
          <a:noFill/>
        </p:spPr>
        <p:txBody>
          <a:bodyPr wrap="square">
            <a:spAutoFit/>
          </a:bodyPr>
          <a:lstStyle/>
          <a:p>
            <a:r>
              <a:rPr lang="en-US" sz="5400" b="1" spc="50">
                <a:ln w="0"/>
                <a:solidFill>
                  <a:schemeClr val="accent3">
                    <a:lumMod val="75000"/>
                  </a:schemeClr>
                </a:solidFill>
                <a:effectLst>
                  <a:innerShdw blurRad="63500" dist="50800" dir="13500000">
                    <a:srgbClr val="000000">
                      <a:alpha val="50000"/>
                    </a:srgbClr>
                  </a:innerShdw>
                </a:effectLst>
              </a:rPr>
              <a:t>O</a:t>
            </a:r>
            <a:endParaRPr lang="en-US" sz="5400">
              <a:solidFill>
                <a:schemeClr val="accent3">
                  <a:lumMod val="75000"/>
                </a:schemeClr>
              </a:solidFill>
            </a:endParaRPr>
          </a:p>
        </p:txBody>
      </p:sp>
    </p:spTree>
    <p:extLst>
      <p:ext uri="{BB962C8B-B14F-4D97-AF65-F5344CB8AC3E}">
        <p14:creationId xmlns:p14="http://schemas.microsoft.com/office/powerpoint/2010/main" val="226103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3"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120E01B-859B-8DE8-7A78-98604FA649B3}"/>
              </a:ext>
            </a:extLst>
          </p:cNvPr>
          <p:cNvSpPr txBox="1"/>
          <p:nvPr/>
        </p:nvSpPr>
        <p:spPr>
          <a:xfrm>
            <a:off x="9696450" y="-237346"/>
            <a:ext cx="2389909" cy="1015663"/>
          </a:xfrm>
          <a:prstGeom prst="rect">
            <a:avLst/>
          </a:prstGeom>
          <a:noFill/>
        </p:spPr>
        <p:txBody>
          <a:bodyPr wrap="square" rtlCol="0">
            <a:spAutoFit/>
          </a:bodyPr>
          <a:lstStyle/>
          <a:p>
            <a:r>
              <a:rPr lang="en-US" sz="6000">
                <a:solidFill>
                  <a:schemeClr val="bg1"/>
                </a:solidFill>
              </a:rPr>
              <a:t>Recap</a:t>
            </a:r>
            <a:endParaRPr lang="en-US" sz="5400">
              <a:solidFill>
                <a:schemeClr val="bg1"/>
              </a:solidFill>
            </a:endParaRPr>
          </a:p>
        </p:txBody>
      </p:sp>
      <p:sp>
        <p:nvSpPr>
          <p:cNvPr id="6" name="TextBox 5">
            <a:extLst>
              <a:ext uri="{FF2B5EF4-FFF2-40B4-BE49-F238E27FC236}">
                <a16:creationId xmlns:a16="http://schemas.microsoft.com/office/drawing/2014/main" id="{9FE03F9E-C640-2156-9062-AC840F0E571D}"/>
              </a:ext>
            </a:extLst>
          </p:cNvPr>
          <p:cNvSpPr txBox="1"/>
          <p:nvPr/>
        </p:nvSpPr>
        <p:spPr>
          <a:xfrm>
            <a:off x="5156988" y="-31417"/>
            <a:ext cx="2471673" cy="769441"/>
          </a:xfrm>
          <a:prstGeom prst="rect">
            <a:avLst/>
          </a:prstGeom>
          <a:noFill/>
        </p:spPr>
        <p:txBody>
          <a:bodyPr wrap="square" rtlCol="0">
            <a:spAutoFit/>
          </a:bodyPr>
          <a:lstStyle/>
          <a:p>
            <a:r>
              <a:rPr lang="en-US" sz="4400" b="1" spc="50">
                <a:ln w="0"/>
                <a:solidFill>
                  <a:schemeClr val="bg2"/>
                </a:solidFill>
                <a:effectLst>
                  <a:innerShdw blurRad="63500" dist="50800" dir="13500000">
                    <a:srgbClr val="000000">
                      <a:alpha val="50000"/>
                    </a:srgbClr>
                  </a:innerShdw>
                </a:effectLst>
              </a:rPr>
              <a:t>S</a:t>
            </a:r>
            <a:r>
              <a:rPr lang="en-US" sz="4400" b="1" spc="50">
                <a:ln w="0"/>
                <a:solidFill>
                  <a:schemeClr val="accent3">
                    <a:lumMod val="50000"/>
                  </a:schemeClr>
                </a:solidFill>
                <a:effectLst>
                  <a:innerShdw blurRad="63500" dist="50800" dir="13500000">
                    <a:srgbClr val="000000">
                      <a:alpha val="50000"/>
                    </a:srgbClr>
                  </a:innerShdw>
                </a:effectLst>
              </a:rPr>
              <a:t>O</a:t>
            </a:r>
            <a:r>
              <a:rPr lang="en-US" sz="4400" b="1" spc="50">
                <a:ln w="0"/>
                <a:solidFill>
                  <a:schemeClr val="bg2"/>
                </a:solidFill>
                <a:effectLst>
                  <a:innerShdw blurRad="63500" dist="50800" dir="13500000">
                    <a:srgbClr val="000000">
                      <a:alpha val="50000"/>
                    </a:srgbClr>
                  </a:innerShdw>
                </a:effectLst>
              </a:rPr>
              <a:t>L</a:t>
            </a:r>
            <a:r>
              <a:rPr lang="en-US" sz="4400" b="1" spc="50">
                <a:ln w="0"/>
                <a:solidFill>
                  <a:schemeClr val="accent3">
                    <a:lumMod val="50000"/>
                  </a:schemeClr>
                </a:solidFill>
                <a:effectLst>
                  <a:innerShdw blurRad="63500" dist="50800" dir="13500000">
                    <a:srgbClr val="000000">
                      <a:alpha val="50000"/>
                    </a:srgbClr>
                  </a:innerShdw>
                </a:effectLst>
              </a:rPr>
              <a:t>I</a:t>
            </a:r>
            <a:r>
              <a:rPr lang="en-US" sz="4400" b="1" spc="50">
                <a:ln w="0"/>
                <a:solidFill>
                  <a:schemeClr val="bg2"/>
                </a:solidFill>
                <a:effectLst>
                  <a:innerShdw blurRad="63500" dist="50800" dir="13500000">
                    <a:srgbClr val="000000">
                      <a:alpha val="50000"/>
                    </a:srgbClr>
                  </a:innerShdw>
                </a:effectLst>
              </a:rPr>
              <a:t>D</a:t>
            </a:r>
            <a:endParaRPr lang="en-US" sz="5400" b="1" spc="50">
              <a:ln w="0"/>
              <a:solidFill>
                <a:schemeClr val="bg2"/>
              </a:solidFill>
              <a:effectLst>
                <a:innerShdw blurRad="63500" dist="50800" dir="13500000">
                  <a:srgbClr val="000000">
                    <a:alpha val="50000"/>
                  </a:srgbClr>
                </a:innerShdw>
              </a:effectLst>
            </a:endParaRPr>
          </a:p>
        </p:txBody>
      </p:sp>
      <p:grpSp>
        <p:nvGrpSpPr>
          <p:cNvPr id="27" name="Group 26">
            <a:extLst>
              <a:ext uri="{FF2B5EF4-FFF2-40B4-BE49-F238E27FC236}">
                <a16:creationId xmlns:a16="http://schemas.microsoft.com/office/drawing/2014/main" id="{181FE27A-D210-4AC8-B7A4-75CBA560E90D}"/>
              </a:ext>
            </a:extLst>
          </p:cNvPr>
          <p:cNvGrpSpPr/>
          <p:nvPr/>
        </p:nvGrpSpPr>
        <p:grpSpPr>
          <a:xfrm>
            <a:off x="1962453" y="5053079"/>
            <a:ext cx="3251737" cy="1302328"/>
            <a:chOff x="1962453" y="5053079"/>
            <a:chExt cx="3251737" cy="1302328"/>
          </a:xfrm>
        </p:grpSpPr>
        <p:pic>
          <p:nvPicPr>
            <p:cNvPr id="3" name="Graphic 2" descr="Penguin with solid fill">
              <a:extLst>
                <a:ext uri="{FF2B5EF4-FFF2-40B4-BE49-F238E27FC236}">
                  <a16:creationId xmlns:a16="http://schemas.microsoft.com/office/drawing/2014/main" id="{8D2A828D-3083-6E12-BA0F-D3F913044D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1862" y="5053079"/>
              <a:ext cx="1302328" cy="1302328"/>
            </a:xfrm>
            <a:prstGeom prst="rect">
              <a:avLst/>
            </a:prstGeom>
          </p:spPr>
        </p:pic>
        <p:sp>
          <p:nvSpPr>
            <p:cNvPr id="16" name="TextBox 15">
              <a:extLst>
                <a:ext uri="{FF2B5EF4-FFF2-40B4-BE49-F238E27FC236}">
                  <a16:creationId xmlns:a16="http://schemas.microsoft.com/office/drawing/2014/main" id="{C1CFEF32-DFD0-745F-AD30-2C65F2A53D79}"/>
                </a:ext>
              </a:extLst>
            </p:cNvPr>
            <p:cNvSpPr txBox="1"/>
            <p:nvPr/>
          </p:nvSpPr>
          <p:spPr>
            <a:xfrm>
              <a:off x="1962453" y="5413732"/>
              <a:ext cx="2410691" cy="707886"/>
            </a:xfrm>
            <a:prstGeom prst="rect">
              <a:avLst/>
            </a:prstGeom>
            <a:noFill/>
          </p:spPr>
          <p:txBody>
            <a:bodyPr wrap="square" rtlCol="0">
              <a:spAutoFit/>
            </a:bodyPr>
            <a:lstStyle/>
            <a:p>
              <a:r>
                <a:rPr lang="en-US" sz="4000">
                  <a:solidFill>
                    <a:schemeClr val="bg1"/>
                  </a:solidFill>
                </a:rPr>
                <a:t>Penguin</a:t>
              </a:r>
            </a:p>
          </p:txBody>
        </p:sp>
      </p:grpSp>
      <p:grpSp>
        <p:nvGrpSpPr>
          <p:cNvPr id="28" name="Group 27">
            <a:extLst>
              <a:ext uri="{FF2B5EF4-FFF2-40B4-BE49-F238E27FC236}">
                <a16:creationId xmlns:a16="http://schemas.microsoft.com/office/drawing/2014/main" id="{00782858-BC8D-FFD0-AB1C-D5BA8945D942}"/>
              </a:ext>
            </a:extLst>
          </p:cNvPr>
          <p:cNvGrpSpPr/>
          <p:nvPr/>
        </p:nvGrpSpPr>
        <p:grpSpPr>
          <a:xfrm>
            <a:off x="7808767" y="5506823"/>
            <a:ext cx="3704359" cy="1229591"/>
            <a:chOff x="7808767" y="5506823"/>
            <a:chExt cx="3704359" cy="1229591"/>
          </a:xfrm>
        </p:grpSpPr>
        <p:pic>
          <p:nvPicPr>
            <p:cNvPr id="13" name="Graphic 12" descr="Eagle with solid fill">
              <a:extLst>
                <a:ext uri="{FF2B5EF4-FFF2-40B4-BE49-F238E27FC236}">
                  <a16:creationId xmlns:a16="http://schemas.microsoft.com/office/drawing/2014/main" id="{74D4D258-738C-5D3E-432A-37AD87B8B5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8767" y="5506823"/>
              <a:ext cx="1229591" cy="1229591"/>
            </a:xfrm>
            <a:prstGeom prst="rect">
              <a:avLst/>
            </a:prstGeom>
          </p:spPr>
        </p:pic>
        <p:sp>
          <p:nvSpPr>
            <p:cNvPr id="17" name="TextBox 16">
              <a:extLst>
                <a:ext uri="{FF2B5EF4-FFF2-40B4-BE49-F238E27FC236}">
                  <a16:creationId xmlns:a16="http://schemas.microsoft.com/office/drawing/2014/main" id="{39720AA7-2D90-CA15-D90A-9D71E8DADCE8}"/>
                </a:ext>
              </a:extLst>
            </p:cNvPr>
            <p:cNvSpPr txBox="1"/>
            <p:nvPr/>
          </p:nvSpPr>
          <p:spPr>
            <a:xfrm>
              <a:off x="9102435" y="5916315"/>
              <a:ext cx="2410691" cy="707886"/>
            </a:xfrm>
            <a:prstGeom prst="rect">
              <a:avLst/>
            </a:prstGeom>
            <a:noFill/>
          </p:spPr>
          <p:txBody>
            <a:bodyPr wrap="square" rtlCol="0">
              <a:spAutoFit/>
            </a:bodyPr>
            <a:lstStyle/>
            <a:p>
              <a:r>
                <a:rPr lang="en-US" sz="4000">
                  <a:solidFill>
                    <a:schemeClr val="bg1"/>
                  </a:solidFill>
                </a:rPr>
                <a:t>Eagle</a:t>
              </a:r>
            </a:p>
          </p:txBody>
        </p:sp>
      </p:grpSp>
      <p:grpSp>
        <p:nvGrpSpPr>
          <p:cNvPr id="26" name="Group 25">
            <a:extLst>
              <a:ext uri="{FF2B5EF4-FFF2-40B4-BE49-F238E27FC236}">
                <a16:creationId xmlns:a16="http://schemas.microsoft.com/office/drawing/2014/main" id="{FFD4029E-FBED-E609-E28E-4A6C63D6EBED}"/>
              </a:ext>
            </a:extLst>
          </p:cNvPr>
          <p:cNvGrpSpPr/>
          <p:nvPr/>
        </p:nvGrpSpPr>
        <p:grpSpPr>
          <a:xfrm>
            <a:off x="4478483" y="2885878"/>
            <a:ext cx="2765344" cy="1158217"/>
            <a:chOff x="4364182" y="3936831"/>
            <a:chExt cx="2765344" cy="1158217"/>
          </a:xfrm>
        </p:grpSpPr>
        <p:pic>
          <p:nvPicPr>
            <p:cNvPr id="15" name="Graphic 14" descr="Dove with solid fill">
              <a:extLst>
                <a:ext uri="{FF2B5EF4-FFF2-40B4-BE49-F238E27FC236}">
                  <a16:creationId xmlns:a16="http://schemas.microsoft.com/office/drawing/2014/main" id="{FF1D9EB8-B3CB-5BA8-A406-96E90DEAB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71309" y="3936831"/>
              <a:ext cx="1158217" cy="1158217"/>
            </a:xfrm>
            <a:prstGeom prst="rect">
              <a:avLst/>
            </a:prstGeom>
          </p:spPr>
        </p:pic>
        <p:sp>
          <p:nvSpPr>
            <p:cNvPr id="18" name="TextBox 17">
              <a:extLst>
                <a:ext uri="{FF2B5EF4-FFF2-40B4-BE49-F238E27FC236}">
                  <a16:creationId xmlns:a16="http://schemas.microsoft.com/office/drawing/2014/main" id="{F0F862BC-3AC1-AD62-4063-4462ED1CC5A9}"/>
                </a:ext>
              </a:extLst>
            </p:cNvPr>
            <p:cNvSpPr txBox="1"/>
            <p:nvPr/>
          </p:nvSpPr>
          <p:spPr>
            <a:xfrm>
              <a:off x="4364182" y="4135743"/>
              <a:ext cx="2410691" cy="707886"/>
            </a:xfrm>
            <a:prstGeom prst="rect">
              <a:avLst/>
            </a:prstGeom>
            <a:noFill/>
          </p:spPr>
          <p:txBody>
            <a:bodyPr wrap="square" rtlCol="0">
              <a:spAutoFit/>
            </a:bodyPr>
            <a:lstStyle/>
            <a:p>
              <a:r>
                <a:rPr lang="en-US" sz="4000">
                  <a:solidFill>
                    <a:schemeClr val="bg1"/>
                  </a:solidFill>
                </a:rPr>
                <a:t>Bird</a:t>
              </a:r>
            </a:p>
          </p:txBody>
        </p:sp>
      </p:grpSp>
      <p:cxnSp>
        <p:nvCxnSpPr>
          <p:cNvPr id="20" name="Straight Arrow Connector 19">
            <a:extLst>
              <a:ext uri="{FF2B5EF4-FFF2-40B4-BE49-F238E27FC236}">
                <a16:creationId xmlns:a16="http://schemas.microsoft.com/office/drawing/2014/main" id="{3A6C65DD-FA97-7926-9F2A-7EFBC3864B28}"/>
              </a:ext>
            </a:extLst>
          </p:cNvPr>
          <p:cNvCxnSpPr>
            <a:cxnSpLocks/>
          </p:cNvCxnSpPr>
          <p:nvPr/>
        </p:nvCxnSpPr>
        <p:spPr>
          <a:xfrm flipH="1" flipV="1">
            <a:off x="7824853" y="5053079"/>
            <a:ext cx="484906" cy="646667"/>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541E173-1A4C-C4FC-6E40-45D17DB70F54}"/>
              </a:ext>
            </a:extLst>
          </p:cNvPr>
          <p:cNvCxnSpPr>
            <a:cxnSpLocks/>
          </p:cNvCxnSpPr>
          <p:nvPr/>
        </p:nvCxnSpPr>
        <p:spPr>
          <a:xfrm flipV="1">
            <a:off x="4966855" y="3943308"/>
            <a:ext cx="1118755" cy="1109771"/>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68971FD-C1B8-4D8C-56A3-D177A822E15F}"/>
              </a:ext>
            </a:extLst>
          </p:cNvPr>
          <p:cNvSpPr txBox="1"/>
          <p:nvPr/>
        </p:nvSpPr>
        <p:spPr>
          <a:xfrm>
            <a:off x="6679254" y="4468304"/>
            <a:ext cx="2776105" cy="584775"/>
          </a:xfrm>
          <a:prstGeom prst="rect">
            <a:avLst/>
          </a:prstGeom>
          <a:noFill/>
          <a:ln w="38100">
            <a:solidFill>
              <a:schemeClr val="bg1"/>
            </a:solidFill>
          </a:ln>
        </p:spPr>
        <p:txBody>
          <a:bodyPr wrap="square" rtlCol="0">
            <a:spAutoFit/>
          </a:bodyPr>
          <a:lstStyle/>
          <a:p>
            <a:r>
              <a:rPr lang="en-US" sz="3200">
                <a:solidFill>
                  <a:schemeClr val="bg1"/>
                </a:solidFill>
              </a:rPr>
              <a:t>Flyable bird</a:t>
            </a:r>
          </a:p>
        </p:txBody>
      </p:sp>
      <p:cxnSp>
        <p:nvCxnSpPr>
          <p:cNvPr id="32" name="Straight Arrow Connector 31">
            <a:extLst>
              <a:ext uri="{FF2B5EF4-FFF2-40B4-BE49-F238E27FC236}">
                <a16:creationId xmlns:a16="http://schemas.microsoft.com/office/drawing/2014/main" id="{B6BBDC1F-790F-6460-915F-50E86C4B669F}"/>
              </a:ext>
            </a:extLst>
          </p:cNvPr>
          <p:cNvCxnSpPr>
            <a:cxnSpLocks/>
          </p:cNvCxnSpPr>
          <p:nvPr/>
        </p:nvCxnSpPr>
        <p:spPr>
          <a:xfrm flipH="1" flipV="1">
            <a:off x="7003473" y="3866383"/>
            <a:ext cx="354654" cy="570589"/>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7F897C1-FC67-A4FF-1D17-CC4AD34734BF}"/>
              </a:ext>
            </a:extLst>
          </p:cNvPr>
          <p:cNvGrpSpPr/>
          <p:nvPr/>
        </p:nvGrpSpPr>
        <p:grpSpPr>
          <a:xfrm>
            <a:off x="398496" y="375016"/>
            <a:ext cx="10179449" cy="1753366"/>
            <a:chOff x="675758" y="778317"/>
            <a:chExt cx="11043900" cy="1825289"/>
          </a:xfrm>
        </p:grpSpPr>
        <p:grpSp>
          <p:nvGrpSpPr>
            <p:cNvPr id="4" name="Group 3">
              <a:extLst>
                <a:ext uri="{FF2B5EF4-FFF2-40B4-BE49-F238E27FC236}">
                  <a16:creationId xmlns:a16="http://schemas.microsoft.com/office/drawing/2014/main" id="{CB9F6B32-9F84-F941-98CE-01B40C2D3134}"/>
                </a:ext>
              </a:extLst>
            </p:cNvPr>
            <p:cNvGrpSpPr/>
            <p:nvPr/>
          </p:nvGrpSpPr>
          <p:grpSpPr>
            <a:xfrm>
              <a:off x="675759" y="778317"/>
              <a:ext cx="9042858" cy="1039193"/>
              <a:chOff x="665019" y="778317"/>
              <a:chExt cx="9996054" cy="1413166"/>
            </a:xfrm>
          </p:grpSpPr>
          <p:sp>
            <p:nvSpPr>
              <p:cNvPr id="5" name="TextBox 4">
                <a:extLst>
                  <a:ext uri="{FF2B5EF4-FFF2-40B4-BE49-F238E27FC236}">
                    <a16:creationId xmlns:a16="http://schemas.microsoft.com/office/drawing/2014/main" id="{FE45C52B-716C-4E31-94E2-EE5CCC0EF273}"/>
                  </a:ext>
                </a:extLst>
              </p:cNvPr>
              <p:cNvSpPr txBox="1"/>
              <p:nvPr/>
            </p:nvSpPr>
            <p:spPr>
              <a:xfrm>
                <a:off x="665019" y="1138402"/>
                <a:ext cx="8427026" cy="1002118"/>
              </a:xfrm>
              <a:prstGeom prst="rect">
                <a:avLst/>
              </a:prstGeom>
              <a:noFill/>
            </p:spPr>
            <p:txBody>
              <a:bodyPr wrap="square" rtlCol="0">
                <a:spAutoFit/>
              </a:bodyPr>
              <a:lstStyle/>
              <a:p>
                <a:r>
                  <a:rPr lang="en-US" sz="4000">
                    <a:solidFill>
                      <a:schemeClr val="accent3">
                        <a:lumMod val="50000"/>
                      </a:schemeClr>
                    </a:solidFill>
                  </a:rPr>
                  <a:t>S</a:t>
                </a:r>
                <a:r>
                  <a:rPr lang="en-US" sz="3200">
                    <a:solidFill>
                      <a:schemeClr val="bg1"/>
                    </a:solidFill>
                  </a:rPr>
                  <a:t>ingle</a:t>
                </a:r>
                <a:r>
                  <a:rPr lang="en-US" sz="3200"/>
                  <a:t> </a:t>
                </a:r>
                <a:r>
                  <a:rPr lang="en-US" sz="4000">
                    <a:solidFill>
                      <a:schemeClr val="accent3">
                        <a:lumMod val="50000"/>
                      </a:schemeClr>
                    </a:solidFill>
                  </a:rPr>
                  <a:t>R</a:t>
                </a:r>
                <a:r>
                  <a:rPr lang="en-US" sz="3200">
                    <a:solidFill>
                      <a:schemeClr val="bg1"/>
                    </a:solidFill>
                  </a:rPr>
                  <a:t>esponsibility</a:t>
                </a:r>
              </a:p>
            </p:txBody>
          </p:sp>
          <p:pic>
            <p:nvPicPr>
              <p:cNvPr id="12" name="Graphic 11" descr="Doctor male with solid fill">
                <a:extLst>
                  <a:ext uri="{FF2B5EF4-FFF2-40B4-BE49-F238E27FC236}">
                    <a16:creationId xmlns:a16="http://schemas.microsoft.com/office/drawing/2014/main" id="{4428B9EE-7526-A6CA-865F-F549358656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47907" y="778317"/>
                <a:ext cx="1413166" cy="1413166"/>
              </a:xfrm>
              <a:prstGeom prst="rect">
                <a:avLst/>
              </a:prstGeom>
            </p:spPr>
          </p:pic>
        </p:grpSp>
        <p:grpSp>
          <p:nvGrpSpPr>
            <p:cNvPr id="9" name="Group 8">
              <a:extLst>
                <a:ext uri="{FF2B5EF4-FFF2-40B4-BE49-F238E27FC236}">
                  <a16:creationId xmlns:a16="http://schemas.microsoft.com/office/drawing/2014/main" id="{A8FB7A76-481E-10A1-5610-2C98E48B88A2}"/>
                </a:ext>
              </a:extLst>
            </p:cNvPr>
            <p:cNvGrpSpPr/>
            <p:nvPr/>
          </p:nvGrpSpPr>
          <p:grpSpPr>
            <a:xfrm>
              <a:off x="675758" y="1593670"/>
              <a:ext cx="11043900" cy="1009936"/>
              <a:chOff x="427757" y="2078765"/>
              <a:chExt cx="11528376" cy="856142"/>
            </a:xfrm>
          </p:grpSpPr>
          <p:sp>
            <p:nvSpPr>
              <p:cNvPr id="11" name="TextBox 10">
                <a:extLst>
                  <a:ext uri="{FF2B5EF4-FFF2-40B4-BE49-F238E27FC236}">
                    <a16:creationId xmlns:a16="http://schemas.microsoft.com/office/drawing/2014/main" id="{28DE306A-9BC8-C420-FA82-25E8D1A34F35}"/>
                  </a:ext>
                </a:extLst>
              </p:cNvPr>
              <p:cNvSpPr txBox="1"/>
              <p:nvPr/>
            </p:nvSpPr>
            <p:spPr>
              <a:xfrm>
                <a:off x="427757" y="2323445"/>
                <a:ext cx="11528376" cy="579106"/>
              </a:xfrm>
              <a:prstGeom prst="rect">
                <a:avLst/>
              </a:prstGeom>
              <a:noFill/>
            </p:spPr>
            <p:txBody>
              <a:bodyPr wrap="square" rtlCol="0">
                <a:spAutoFit/>
              </a:bodyPr>
              <a:lstStyle/>
              <a:p>
                <a:r>
                  <a:rPr lang="en-US" sz="3200">
                    <a:solidFill>
                      <a:schemeClr val="accent3">
                        <a:lumMod val="50000"/>
                      </a:schemeClr>
                    </a:solidFill>
                  </a:rPr>
                  <a:t>O</a:t>
                </a:r>
                <a:r>
                  <a:rPr lang="en-US" sz="3200">
                    <a:solidFill>
                      <a:schemeClr val="bg1"/>
                    </a:solidFill>
                  </a:rPr>
                  <a:t>pen-</a:t>
                </a:r>
                <a:r>
                  <a:rPr lang="en-US" sz="3200">
                    <a:solidFill>
                      <a:schemeClr val="accent3">
                        <a:lumMod val="50000"/>
                      </a:schemeClr>
                    </a:solidFill>
                  </a:rPr>
                  <a:t>C</a:t>
                </a:r>
                <a:r>
                  <a:rPr lang="en-US" sz="3200">
                    <a:solidFill>
                      <a:schemeClr val="bg1"/>
                    </a:solidFill>
                  </a:rPr>
                  <a:t>losed </a:t>
                </a:r>
                <a:r>
                  <a:rPr lang="en-US" sz="3200">
                    <a:solidFill>
                      <a:schemeClr val="accent3">
                        <a:lumMod val="50000"/>
                      </a:schemeClr>
                    </a:solidFill>
                  </a:rPr>
                  <a:t>P</a:t>
                </a:r>
                <a:r>
                  <a:rPr lang="en-US" sz="3200">
                    <a:solidFill>
                      <a:schemeClr val="bg1"/>
                    </a:solidFill>
                  </a:rPr>
                  <a:t>rinciple (</a:t>
                </a:r>
                <a:r>
                  <a:rPr lang="en-US" sz="3200">
                    <a:solidFill>
                      <a:schemeClr val="accent3">
                        <a:lumMod val="50000"/>
                      </a:schemeClr>
                    </a:solidFill>
                  </a:rPr>
                  <a:t>OCP</a:t>
                </a:r>
                <a:r>
                  <a:rPr lang="en-US" sz="3200">
                    <a:solidFill>
                      <a:schemeClr val="bg1"/>
                    </a:solidFill>
                  </a:rPr>
                  <a:t>)</a:t>
                </a:r>
              </a:p>
            </p:txBody>
          </p:sp>
          <p:pic>
            <p:nvPicPr>
              <p:cNvPr id="8" name="Graphic 7" descr="Basic Shapes outline">
                <a:extLst>
                  <a:ext uri="{FF2B5EF4-FFF2-40B4-BE49-F238E27FC236}">
                    <a16:creationId xmlns:a16="http://schemas.microsoft.com/office/drawing/2014/main" id="{5F74BB15-61E0-64AB-B98A-77E36AE9953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96607" y="2078765"/>
                <a:ext cx="1094266" cy="856142"/>
              </a:xfrm>
              <a:prstGeom prst="rect">
                <a:avLst/>
              </a:prstGeom>
            </p:spPr>
          </p:pic>
        </p:grpSp>
      </p:grpSp>
      <p:sp>
        <p:nvSpPr>
          <p:cNvPr id="25" name="TextBox 24">
            <a:extLst>
              <a:ext uri="{FF2B5EF4-FFF2-40B4-BE49-F238E27FC236}">
                <a16:creationId xmlns:a16="http://schemas.microsoft.com/office/drawing/2014/main" id="{07725816-3206-989A-4104-7BD175102106}"/>
              </a:ext>
            </a:extLst>
          </p:cNvPr>
          <p:cNvSpPr txBox="1"/>
          <p:nvPr/>
        </p:nvSpPr>
        <p:spPr>
          <a:xfrm>
            <a:off x="398496" y="1909249"/>
            <a:ext cx="2313531" cy="1015663"/>
          </a:xfrm>
          <a:prstGeom prst="rect">
            <a:avLst/>
          </a:prstGeom>
          <a:noFill/>
        </p:spPr>
        <p:txBody>
          <a:bodyPr wrap="square" rtlCol="0">
            <a:spAutoFit/>
          </a:bodyPr>
          <a:lstStyle/>
          <a:p>
            <a:r>
              <a:rPr lang="en-US" sz="6000" b="1" spc="50">
                <a:ln w="0"/>
                <a:solidFill>
                  <a:schemeClr val="bg2"/>
                </a:solidFill>
                <a:effectLst>
                  <a:innerShdw blurRad="63500" dist="50800" dir="13500000">
                    <a:srgbClr val="000000">
                      <a:alpha val="50000"/>
                    </a:srgbClr>
                  </a:innerShdw>
                </a:effectLst>
              </a:rPr>
              <a:t>L</a:t>
            </a:r>
            <a:endParaRPr lang="en-US" sz="5400">
              <a:solidFill>
                <a:schemeClr val="bg1"/>
              </a:solidFill>
            </a:endParaRPr>
          </a:p>
        </p:txBody>
      </p:sp>
      <p:sp>
        <p:nvSpPr>
          <p:cNvPr id="30" name="TextBox 29">
            <a:extLst>
              <a:ext uri="{FF2B5EF4-FFF2-40B4-BE49-F238E27FC236}">
                <a16:creationId xmlns:a16="http://schemas.microsoft.com/office/drawing/2014/main" id="{B3B86E68-0F1B-E6ED-072C-4AA413C46D33}"/>
              </a:ext>
            </a:extLst>
          </p:cNvPr>
          <p:cNvSpPr txBox="1"/>
          <p:nvPr/>
        </p:nvSpPr>
        <p:spPr>
          <a:xfrm>
            <a:off x="8309759" y="3075442"/>
            <a:ext cx="2527959" cy="584775"/>
          </a:xfrm>
          <a:prstGeom prst="rect">
            <a:avLst/>
          </a:prstGeom>
          <a:noFill/>
        </p:spPr>
        <p:txBody>
          <a:bodyPr wrap="square" rtlCol="0">
            <a:spAutoFit/>
          </a:bodyPr>
          <a:lstStyle/>
          <a:p>
            <a:r>
              <a:rPr lang="en-US" sz="3200">
                <a:solidFill>
                  <a:schemeClr val="bg1"/>
                </a:solidFill>
              </a:rPr>
              <a:t>(+)Eat</a:t>
            </a:r>
          </a:p>
        </p:txBody>
      </p:sp>
      <p:sp>
        <p:nvSpPr>
          <p:cNvPr id="31" name="TextBox 30">
            <a:extLst>
              <a:ext uri="{FF2B5EF4-FFF2-40B4-BE49-F238E27FC236}">
                <a16:creationId xmlns:a16="http://schemas.microsoft.com/office/drawing/2014/main" id="{DC2DCB47-4B65-17B2-48BE-6AEFA659FC37}"/>
              </a:ext>
            </a:extLst>
          </p:cNvPr>
          <p:cNvSpPr txBox="1"/>
          <p:nvPr/>
        </p:nvSpPr>
        <p:spPr>
          <a:xfrm>
            <a:off x="9628980" y="4498193"/>
            <a:ext cx="2437042" cy="584775"/>
          </a:xfrm>
          <a:prstGeom prst="rect">
            <a:avLst/>
          </a:prstGeom>
          <a:noFill/>
        </p:spPr>
        <p:txBody>
          <a:bodyPr wrap="square" rtlCol="0">
            <a:spAutoFit/>
          </a:bodyPr>
          <a:lstStyle/>
          <a:p>
            <a:r>
              <a:rPr lang="en-US" sz="3200">
                <a:solidFill>
                  <a:schemeClr val="bg1"/>
                </a:solidFill>
              </a:rPr>
              <a:t>(+)fly</a:t>
            </a:r>
          </a:p>
        </p:txBody>
      </p:sp>
      <p:grpSp>
        <p:nvGrpSpPr>
          <p:cNvPr id="34" name="Group 33">
            <a:extLst>
              <a:ext uri="{FF2B5EF4-FFF2-40B4-BE49-F238E27FC236}">
                <a16:creationId xmlns:a16="http://schemas.microsoft.com/office/drawing/2014/main" id="{2381740E-36CC-6A7A-0A7C-2E64A4C4FB7E}"/>
              </a:ext>
            </a:extLst>
          </p:cNvPr>
          <p:cNvGrpSpPr/>
          <p:nvPr/>
        </p:nvGrpSpPr>
        <p:grpSpPr>
          <a:xfrm>
            <a:off x="2227983" y="2160621"/>
            <a:ext cx="9686925" cy="1059100"/>
            <a:chOff x="2227983" y="2160621"/>
            <a:chExt cx="9686925" cy="1059100"/>
          </a:xfrm>
        </p:grpSpPr>
        <p:sp>
          <p:nvSpPr>
            <p:cNvPr id="19" name="TextBox 18">
              <a:extLst>
                <a:ext uri="{FF2B5EF4-FFF2-40B4-BE49-F238E27FC236}">
                  <a16:creationId xmlns:a16="http://schemas.microsoft.com/office/drawing/2014/main" id="{D0F373D1-E6E3-C4AD-51EA-BA174A5C0D7E}"/>
                </a:ext>
              </a:extLst>
            </p:cNvPr>
            <p:cNvSpPr txBox="1"/>
            <p:nvPr/>
          </p:nvSpPr>
          <p:spPr>
            <a:xfrm>
              <a:off x="2227983" y="2160621"/>
              <a:ext cx="8079797" cy="830997"/>
            </a:xfrm>
            <a:prstGeom prst="rect">
              <a:avLst/>
            </a:prstGeom>
            <a:noFill/>
          </p:spPr>
          <p:txBody>
            <a:bodyPr wrap="square">
              <a:spAutoFit/>
            </a:bodyPr>
            <a:lstStyle/>
            <a:p>
              <a:r>
                <a:rPr lang="en-US" sz="4800">
                  <a:solidFill>
                    <a:schemeClr val="accent3">
                      <a:lumMod val="50000"/>
                    </a:schemeClr>
                  </a:solidFill>
                </a:rPr>
                <a:t>L</a:t>
              </a:r>
              <a:r>
                <a:rPr lang="en-US" sz="4800">
                  <a:solidFill>
                    <a:schemeClr val="bg1"/>
                  </a:solidFill>
                </a:rPr>
                <a:t>iskov Substitution Principle</a:t>
              </a:r>
            </a:p>
          </p:txBody>
        </p:sp>
        <p:sp>
          <p:nvSpPr>
            <p:cNvPr id="33" name="TextBox 32">
              <a:extLst>
                <a:ext uri="{FF2B5EF4-FFF2-40B4-BE49-F238E27FC236}">
                  <a16:creationId xmlns:a16="http://schemas.microsoft.com/office/drawing/2014/main" id="{018C2646-FBD3-0332-F44E-1CD52B297145}"/>
                </a:ext>
              </a:extLst>
            </p:cNvPr>
            <p:cNvSpPr txBox="1"/>
            <p:nvPr/>
          </p:nvSpPr>
          <p:spPr>
            <a:xfrm>
              <a:off x="10089574" y="2296391"/>
              <a:ext cx="1825334" cy="923330"/>
            </a:xfrm>
            <a:prstGeom prst="rect">
              <a:avLst/>
            </a:prstGeom>
            <a:noFill/>
          </p:spPr>
          <p:txBody>
            <a:bodyPr wrap="square" rtlCol="0">
              <a:spAutoFit/>
            </a:bodyPr>
            <a:lstStyle/>
            <a:p>
              <a:r>
                <a:rPr lang="ar-EG" sz="3600">
                  <a:solidFill>
                    <a:schemeClr val="accent3">
                      <a:lumMod val="50000"/>
                    </a:schemeClr>
                  </a:solidFill>
                </a:rPr>
                <a:t>الِاسْتِبْدَال</a:t>
              </a:r>
              <a:r>
                <a:rPr lang="ar-EG" sz="3200">
                  <a:solidFill>
                    <a:schemeClr val="accent3">
                      <a:lumMod val="50000"/>
                    </a:schemeClr>
                  </a:solidFill>
                </a:rPr>
                <a:t> .</a:t>
              </a:r>
            </a:p>
            <a:p>
              <a:endParaRPr lang="en-US"/>
            </a:p>
          </p:txBody>
        </p:sp>
      </p:grpSp>
    </p:spTree>
    <p:extLst>
      <p:ext uri="{BB962C8B-B14F-4D97-AF65-F5344CB8AC3E}">
        <p14:creationId xmlns:p14="http://schemas.microsoft.com/office/powerpoint/2010/main" val="702349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120E01B-859B-8DE8-7A78-98604FA649B3}"/>
              </a:ext>
            </a:extLst>
          </p:cNvPr>
          <p:cNvSpPr txBox="1"/>
          <p:nvPr/>
        </p:nvSpPr>
        <p:spPr>
          <a:xfrm>
            <a:off x="9696450" y="-237346"/>
            <a:ext cx="2389909" cy="1015663"/>
          </a:xfrm>
          <a:prstGeom prst="rect">
            <a:avLst/>
          </a:prstGeom>
          <a:noFill/>
        </p:spPr>
        <p:txBody>
          <a:bodyPr wrap="square" rtlCol="0">
            <a:spAutoFit/>
          </a:bodyPr>
          <a:lstStyle/>
          <a:p>
            <a:r>
              <a:rPr lang="en-US" sz="6000">
                <a:solidFill>
                  <a:schemeClr val="bg1"/>
                </a:solidFill>
              </a:rPr>
              <a:t>Recap</a:t>
            </a:r>
            <a:endParaRPr lang="en-US" sz="5400">
              <a:solidFill>
                <a:schemeClr val="bg1"/>
              </a:solidFill>
            </a:endParaRPr>
          </a:p>
        </p:txBody>
      </p:sp>
      <p:sp>
        <p:nvSpPr>
          <p:cNvPr id="6" name="TextBox 5">
            <a:extLst>
              <a:ext uri="{FF2B5EF4-FFF2-40B4-BE49-F238E27FC236}">
                <a16:creationId xmlns:a16="http://schemas.microsoft.com/office/drawing/2014/main" id="{9FE03F9E-C640-2156-9062-AC840F0E571D}"/>
              </a:ext>
            </a:extLst>
          </p:cNvPr>
          <p:cNvSpPr txBox="1"/>
          <p:nvPr/>
        </p:nvSpPr>
        <p:spPr>
          <a:xfrm>
            <a:off x="5156988" y="-31417"/>
            <a:ext cx="2471673" cy="769441"/>
          </a:xfrm>
          <a:prstGeom prst="rect">
            <a:avLst/>
          </a:prstGeom>
          <a:noFill/>
        </p:spPr>
        <p:txBody>
          <a:bodyPr wrap="square" rtlCol="0">
            <a:spAutoFit/>
          </a:bodyPr>
          <a:lstStyle/>
          <a:p>
            <a:r>
              <a:rPr lang="en-US" sz="4400" b="1" spc="50">
                <a:ln w="0"/>
                <a:solidFill>
                  <a:schemeClr val="bg2"/>
                </a:solidFill>
                <a:effectLst>
                  <a:innerShdw blurRad="63500" dist="50800" dir="13500000">
                    <a:srgbClr val="000000">
                      <a:alpha val="50000"/>
                    </a:srgbClr>
                  </a:innerShdw>
                </a:effectLst>
              </a:rPr>
              <a:t>S</a:t>
            </a:r>
            <a:r>
              <a:rPr lang="en-US" sz="4400" b="1" spc="50">
                <a:ln w="0"/>
                <a:solidFill>
                  <a:schemeClr val="accent3">
                    <a:lumMod val="50000"/>
                  </a:schemeClr>
                </a:solidFill>
                <a:effectLst>
                  <a:innerShdw blurRad="63500" dist="50800" dir="13500000">
                    <a:srgbClr val="000000">
                      <a:alpha val="50000"/>
                    </a:srgbClr>
                  </a:innerShdw>
                </a:effectLst>
              </a:rPr>
              <a:t>O</a:t>
            </a:r>
            <a:r>
              <a:rPr lang="en-US" sz="4400" b="1" spc="50">
                <a:ln w="0"/>
                <a:solidFill>
                  <a:schemeClr val="bg2"/>
                </a:solidFill>
                <a:effectLst>
                  <a:innerShdw blurRad="63500" dist="50800" dir="13500000">
                    <a:srgbClr val="000000">
                      <a:alpha val="50000"/>
                    </a:srgbClr>
                  </a:innerShdw>
                </a:effectLst>
              </a:rPr>
              <a:t>L</a:t>
            </a:r>
            <a:r>
              <a:rPr lang="en-US" sz="4400" b="1" spc="50">
                <a:ln w="0"/>
                <a:solidFill>
                  <a:schemeClr val="accent3">
                    <a:lumMod val="50000"/>
                  </a:schemeClr>
                </a:solidFill>
                <a:effectLst>
                  <a:innerShdw blurRad="63500" dist="50800" dir="13500000">
                    <a:srgbClr val="000000">
                      <a:alpha val="50000"/>
                    </a:srgbClr>
                  </a:innerShdw>
                </a:effectLst>
              </a:rPr>
              <a:t>I</a:t>
            </a:r>
            <a:r>
              <a:rPr lang="en-US" sz="4400" b="1" spc="50">
                <a:ln w="0"/>
                <a:solidFill>
                  <a:schemeClr val="bg2"/>
                </a:solidFill>
                <a:effectLst>
                  <a:innerShdw blurRad="63500" dist="50800" dir="13500000">
                    <a:srgbClr val="000000">
                      <a:alpha val="50000"/>
                    </a:srgbClr>
                  </a:innerShdw>
                </a:effectLst>
              </a:rPr>
              <a:t>D</a:t>
            </a:r>
            <a:endParaRPr lang="en-US" sz="5400" b="1" spc="50">
              <a:ln w="0"/>
              <a:solidFill>
                <a:schemeClr val="bg2"/>
              </a:solidFill>
              <a:effectLst>
                <a:innerShdw blurRad="63500" dist="50800" dir="13500000">
                  <a:srgbClr val="000000">
                    <a:alpha val="50000"/>
                  </a:srgbClr>
                </a:innerShdw>
              </a:effectLst>
            </a:endParaRPr>
          </a:p>
        </p:txBody>
      </p:sp>
      <p:grpSp>
        <p:nvGrpSpPr>
          <p:cNvPr id="21" name="Group 20">
            <a:extLst>
              <a:ext uri="{FF2B5EF4-FFF2-40B4-BE49-F238E27FC236}">
                <a16:creationId xmlns:a16="http://schemas.microsoft.com/office/drawing/2014/main" id="{67F897C1-FC67-A4FF-1D17-CC4AD34734BF}"/>
              </a:ext>
            </a:extLst>
          </p:cNvPr>
          <p:cNvGrpSpPr/>
          <p:nvPr/>
        </p:nvGrpSpPr>
        <p:grpSpPr>
          <a:xfrm>
            <a:off x="436507" y="395694"/>
            <a:ext cx="10179449" cy="1753366"/>
            <a:chOff x="675758" y="778317"/>
            <a:chExt cx="11043900" cy="1825289"/>
          </a:xfrm>
        </p:grpSpPr>
        <p:grpSp>
          <p:nvGrpSpPr>
            <p:cNvPr id="4" name="Group 3">
              <a:extLst>
                <a:ext uri="{FF2B5EF4-FFF2-40B4-BE49-F238E27FC236}">
                  <a16:creationId xmlns:a16="http://schemas.microsoft.com/office/drawing/2014/main" id="{CB9F6B32-9F84-F941-98CE-01B40C2D3134}"/>
                </a:ext>
              </a:extLst>
            </p:cNvPr>
            <p:cNvGrpSpPr/>
            <p:nvPr/>
          </p:nvGrpSpPr>
          <p:grpSpPr>
            <a:xfrm>
              <a:off x="675759" y="778317"/>
              <a:ext cx="9042858" cy="1039193"/>
              <a:chOff x="665019" y="778317"/>
              <a:chExt cx="9996054" cy="1413166"/>
            </a:xfrm>
          </p:grpSpPr>
          <p:sp>
            <p:nvSpPr>
              <p:cNvPr id="5" name="TextBox 4">
                <a:extLst>
                  <a:ext uri="{FF2B5EF4-FFF2-40B4-BE49-F238E27FC236}">
                    <a16:creationId xmlns:a16="http://schemas.microsoft.com/office/drawing/2014/main" id="{FE45C52B-716C-4E31-94E2-EE5CCC0EF273}"/>
                  </a:ext>
                </a:extLst>
              </p:cNvPr>
              <p:cNvSpPr txBox="1"/>
              <p:nvPr/>
            </p:nvSpPr>
            <p:spPr>
              <a:xfrm>
                <a:off x="665019" y="1138402"/>
                <a:ext cx="8427026" cy="1002118"/>
              </a:xfrm>
              <a:prstGeom prst="rect">
                <a:avLst/>
              </a:prstGeom>
              <a:noFill/>
            </p:spPr>
            <p:txBody>
              <a:bodyPr wrap="square" rtlCol="0">
                <a:spAutoFit/>
              </a:bodyPr>
              <a:lstStyle/>
              <a:p>
                <a:r>
                  <a:rPr lang="en-US" sz="4000">
                    <a:solidFill>
                      <a:schemeClr val="accent3">
                        <a:lumMod val="50000"/>
                      </a:schemeClr>
                    </a:solidFill>
                  </a:rPr>
                  <a:t>S</a:t>
                </a:r>
                <a:r>
                  <a:rPr lang="en-US" sz="3200">
                    <a:solidFill>
                      <a:schemeClr val="bg1"/>
                    </a:solidFill>
                  </a:rPr>
                  <a:t>ingle</a:t>
                </a:r>
                <a:r>
                  <a:rPr lang="en-US" sz="3200"/>
                  <a:t> </a:t>
                </a:r>
                <a:r>
                  <a:rPr lang="en-US" sz="4000">
                    <a:solidFill>
                      <a:schemeClr val="accent3">
                        <a:lumMod val="50000"/>
                      </a:schemeClr>
                    </a:solidFill>
                  </a:rPr>
                  <a:t>R</a:t>
                </a:r>
                <a:r>
                  <a:rPr lang="en-US" sz="3200">
                    <a:solidFill>
                      <a:schemeClr val="bg1"/>
                    </a:solidFill>
                  </a:rPr>
                  <a:t>esponsibility</a:t>
                </a:r>
              </a:p>
            </p:txBody>
          </p:sp>
          <p:pic>
            <p:nvPicPr>
              <p:cNvPr id="12" name="Graphic 11" descr="Doctor male with solid fill">
                <a:extLst>
                  <a:ext uri="{FF2B5EF4-FFF2-40B4-BE49-F238E27FC236}">
                    <a16:creationId xmlns:a16="http://schemas.microsoft.com/office/drawing/2014/main" id="{4428B9EE-7526-A6CA-865F-F54935865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7907" y="778317"/>
                <a:ext cx="1413166" cy="1413166"/>
              </a:xfrm>
              <a:prstGeom prst="rect">
                <a:avLst/>
              </a:prstGeom>
            </p:spPr>
          </p:pic>
        </p:grpSp>
        <p:grpSp>
          <p:nvGrpSpPr>
            <p:cNvPr id="9" name="Group 8">
              <a:extLst>
                <a:ext uri="{FF2B5EF4-FFF2-40B4-BE49-F238E27FC236}">
                  <a16:creationId xmlns:a16="http://schemas.microsoft.com/office/drawing/2014/main" id="{A8FB7A76-481E-10A1-5610-2C98E48B88A2}"/>
                </a:ext>
              </a:extLst>
            </p:cNvPr>
            <p:cNvGrpSpPr/>
            <p:nvPr/>
          </p:nvGrpSpPr>
          <p:grpSpPr>
            <a:xfrm>
              <a:off x="675758" y="1593670"/>
              <a:ext cx="11043900" cy="1009936"/>
              <a:chOff x="427757" y="2078765"/>
              <a:chExt cx="11528376" cy="856142"/>
            </a:xfrm>
          </p:grpSpPr>
          <p:sp>
            <p:nvSpPr>
              <p:cNvPr id="11" name="TextBox 10">
                <a:extLst>
                  <a:ext uri="{FF2B5EF4-FFF2-40B4-BE49-F238E27FC236}">
                    <a16:creationId xmlns:a16="http://schemas.microsoft.com/office/drawing/2014/main" id="{28DE306A-9BC8-C420-FA82-25E8D1A34F35}"/>
                  </a:ext>
                </a:extLst>
              </p:cNvPr>
              <p:cNvSpPr txBox="1"/>
              <p:nvPr/>
            </p:nvSpPr>
            <p:spPr>
              <a:xfrm>
                <a:off x="427757" y="2236749"/>
                <a:ext cx="11528376" cy="579106"/>
              </a:xfrm>
              <a:prstGeom prst="rect">
                <a:avLst/>
              </a:prstGeom>
              <a:noFill/>
            </p:spPr>
            <p:txBody>
              <a:bodyPr wrap="square" rtlCol="0">
                <a:spAutoFit/>
              </a:bodyPr>
              <a:lstStyle/>
              <a:p>
                <a:r>
                  <a:rPr lang="en-US" sz="3200">
                    <a:solidFill>
                      <a:schemeClr val="accent3">
                        <a:lumMod val="50000"/>
                      </a:schemeClr>
                    </a:solidFill>
                  </a:rPr>
                  <a:t>O</a:t>
                </a:r>
                <a:r>
                  <a:rPr lang="en-US" sz="3200">
                    <a:solidFill>
                      <a:schemeClr val="bg1"/>
                    </a:solidFill>
                  </a:rPr>
                  <a:t>pen-</a:t>
                </a:r>
                <a:r>
                  <a:rPr lang="en-US" sz="3200">
                    <a:solidFill>
                      <a:schemeClr val="accent3">
                        <a:lumMod val="50000"/>
                      </a:schemeClr>
                    </a:solidFill>
                  </a:rPr>
                  <a:t>C</a:t>
                </a:r>
                <a:r>
                  <a:rPr lang="en-US" sz="3200">
                    <a:solidFill>
                      <a:schemeClr val="bg1"/>
                    </a:solidFill>
                  </a:rPr>
                  <a:t>losed </a:t>
                </a:r>
                <a:r>
                  <a:rPr lang="en-US" sz="3200">
                    <a:solidFill>
                      <a:schemeClr val="accent3">
                        <a:lumMod val="50000"/>
                      </a:schemeClr>
                    </a:solidFill>
                  </a:rPr>
                  <a:t>P</a:t>
                </a:r>
                <a:r>
                  <a:rPr lang="en-US" sz="3200">
                    <a:solidFill>
                      <a:schemeClr val="bg1"/>
                    </a:solidFill>
                  </a:rPr>
                  <a:t>rinciple (</a:t>
                </a:r>
                <a:r>
                  <a:rPr lang="en-US" sz="3200">
                    <a:solidFill>
                      <a:schemeClr val="accent3">
                        <a:lumMod val="50000"/>
                      </a:schemeClr>
                    </a:solidFill>
                  </a:rPr>
                  <a:t>OCP</a:t>
                </a:r>
                <a:r>
                  <a:rPr lang="en-US" sz="3200">
                    <a:solidFill>
                      <a:schemeClr val="bg1"/>
                    </a:solidFill>
                  </a:rPr>
                  <a:t>)</a:t>
                </a:r>
              </a:p>
            </p:txBody>
          </p:sp>
          <p:pic>
            <p:nvPicPr>
              <p:cNvPr id="8" name="Graphic 7" descr="Basic Shapes outline">
                <a:extLst>
                  <a:ext uri="{FF2B5EF4-FFF2-40B4-BE49-F238E27FC236}">
                    <a16:creationId xmlns:a16="http://schemas.microsoft.com/office/drawing/2014/main" id="{5F74BB15-61E0-64AB-B98A-77E36AE995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6607" y="2078765"/>
                <a:ext cx="1094266" cy="856142"/>
              </a:xfrm>
              <a:prstGeom prst="rect">
                <a:avLst/>
              </a:prstGeom>
            </p:spPr>
          </p:pic>
        </p:grpSp>
      </p:grpSp>
      <p:sp>
        <p:nvSpPr>
          <p:cNvPr id="19" name="TextBox 18">
            <a:extLst>
              <a:ext uri="{FF2B5EF4-FFF2-40B4-BE49-F238E27FC236}">
                <a16:creationId xmlns:a16="http://schemas.microsoft.com/office/drawing/2014/main" id="{D0F373D1-E6E3-C4AD-51EA-BA174A5C0D7E}"/>
              </a:ext>
            </a:extLst>
          </p:cNvPr>
          <p:cNvSpPr txBox="1"/>
          <p:nvPr/>
        </p:nvSpPr>
        <p:spPr>
          <a:xfrm>
            <a:off x="436507" y="2065260"/>
            <a:ext cx="8204845" cy="584775"/>
          </a:xfrm>
          <a:prstGeom prst="rect">
            <a:avLst/>
          </a:prstGeom>
          <a:noFill/>
        </p:spPr>
        <p:txBody>
          <a:bodyPr wrap="square">
            <a:spAutoFit/>
          </a:bodyPr>
          <a:lstStyle/>
          <a:p>
            <a:r>
              <a:rPr lang="en-US" sz="3200">
                <a:solidFill>
                  <a:schemeClr val="accent3">
                    <a:lumMod val="50000"/>
                  </a:schemeClr>
                </a:solidFill>
              </a:rPr>
              <a:t>L</a:t>
            </a:r>
            <a:r>
              <a:rPr lang="en-US" sz="3200">
                <a:solidFill>
                  <a:schemeClr val="bg1"/>
                </a:solidFill>
              </a:rPr>
              <a:t>iskov Substitution Principle</a:t>
            </a:r>
          </a:p>
        </p:txBody>
      </p:sp>
      <p:pic>
        <p:nvPicPr>
          <p:cNvPr id="7" name="Graphic 6" descr="Dove with solid fill">
            <a:extLst>
              <a:ext uri="{FF2B5EF4-FFF2-40B4-BE49-F238E27FC236}">
                <a16:creationId xmlns:a16="http://schemas.microsoft.com/office/drawing/2014/main" id="{B7BBCD73-F7B0-887D-3EF5-BB357092B6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13666" y="1991092"/>
            <a:ext cx="737413" cy="737413"/>
          </a:xfrm>
          <a:prstGeom prst="rect">
            <a:avLst/>
          </a:prstGeom>
        </p:spPr>
      </p:pic>
      <p:sp>
        <p:nvSpPr>
          <p:cNvPr id="24" name="TextBox 23">
            <a:extLst>
              <a:ext uri="{FF2B5EF4-FFF2-40B4-BE49-F238E27FC236}">
                <a16:creationId xmlns:a16="http://schemas.microsoft.com/office/drawing/2014/main" id="{879C07FC-E225-A1BC-879B-F3E3A0B52056}"/>
              </a:ext>
            </a:extLst>
          </p:cNvPr>
          <p:cNvSpPr txBox="1"/>
          <p:nvPr/>
        </p:nvSpPr>
        <p:spPr>
          <a:xfrm>
            <a:off x="639040" y="2634070"/>
            <a:ext cx="6203372" cy="707886"/>
          </a:xfrm>
          <a:prstGeom prst="rect">
            <a:avLst/>
          </a:prstGeom>
          <a:noFill/>
        </p:spPr>
        <p:txBody>
          <a:bodyPr wrap="square">
            <a:spAutoFit/>
          </a:bodyPr>
          <a:lstStyle/>
          <a:p>
            <a:r>
              <a:rPr lang="en-US" sz="4000" b="1" spc="50">
                <a:ln w="0"/>
                <a:solidFill>
                  <a:schemeClr val="accent3">
                    <a:lumMod val="50000"/>
                  </a:schemeClr>
                </a:solidFill>
                <a:effectLst>
                  <a:innerShdw blurRad="63500" dist="50800" dir="13500000">
                    <a:srgbClr val="000000">
                      <a:alpha val="50000"/>
                    </a:srgbClr>
                  </a:innerShdw>
                </a:effectLst>
              </a:rPr>
              <a:t>I</a:t>
            </a:r>
            <a:endParaRPr lang="en-US" sz="4000"/>
          </a:p>
        </p:txBody>
      </p:sp>
      <p:grpSp>
        <p:nvGrpSpPr>
          <p:cNvPr id="73" name="Group 72">
            <a:extLst>
              <a:ext uri="{FF2B5EF4-FFF2-40B4-BE49-F238E27FC236}">
                <a16:creationId xmlns:a16="http://schemas.microsoft.com/office/drawing/2014/main" id="{783B5CBE-3F02-FD73-B1F6-08CD43ABE1E2}"/>
              </a:ext>
            </a:extLst>
          </p:cNvPr>
          <p:cNvGrpSpPr/>
          <p:nvPr/>
        </p:nvGrpSpPr>
        <p:grpSpPr>
          <a:xfrm>
            <a:off x="7593201" y="5193340"/>
            <a:ext cx="4732031" cy="1444292"/>
            <a:chOff x="7628661" y="5193340"/>
            <a:chExt cx="4732031" cy="1444292"/>
          </a:xfrm>
        </p:grpSpPr>
        <p:pic>
          <p:nvPicPr>
            <p:cNvPr id="38" name="Graphic 37" descr="Printer with solid fill">
              <a:extLst>
                <a:ext uri="{FF2B5EF4-FFF2-40B4-BE49-F238E27FC236}">
                  <a16:creationId xmlns:a16="http://schemas.microsoft.com/office/drawing/2014/main" id="{A20FCBE8-3997-A7E2-F92C-767D12CD4A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28661" y="5193340"/>
              <a:ext cx="1444292" cy="1444292"/>
            </a:xfrm>
            <a:prstGeom prst="rect">
              <a:avLst/>
            </a:prstGeom>
          </p:spPr>
        </p:pic>
        <p:sp>
          <p:nvSpPr>
            <p:cNvPr id="41" name="TextBox 40">
              <a:extLst>
                <a:ext uri="{FF2B5EF4-FFF2-40B4-BE49-F238E27FC236}">
                  <a16:creationId xmlns:a16="http://schemas.microsoft.com/office/drawing/2014/main" id="{2984F936-6100-6462-985B-CDC3D5297563}"/>
                </a:ext>
              </a:extLst>
            </p:cNvPr>
            <p:cNvSpPr txBox="1"/>
            <p:nvPr/>
          </p:nvSpPr>
          <p:spPr>
            <a:xfrm>
              <a:off x="9422115" y="5643036"/>
              <a:ext cx="2938577" cy="584775"/>
            </a:xfrm>
            <a:prstGeom prst="rect">
              <a:avLst/>
            </a:prstGeom>
            <a:noFill/>
          </p:spPr>
          <p:txBody>
            <a:bodyPr wrap="square" rtlCol="0">
              <a:spAutoFit/>
            </a:bodyPr>
            <a:lstStyle/>
            <a:p>
              <a:r>
                <a:rPr lang="en-US" sz="3200">
                  <a:solidFill>
                    <a:schemeClr val="bg1"/>
                  </a:solidFill>
                </a:rPr>
                <a:t>Super printer</a:t>
              </a:r>
            </a:p>
          </p:txBody>
        </p:sp>
      </p:grpSp>
      <p:grpSp>
        <p:nvGrpSpPr>
          <p:cNvPr id="74" name="Group 73">
            <a:extLst>
              <a:ext uri="{FF2B5EF4-FFF2-40B4-BE49-F238E27FC236}">
                <a16:creationId xmlns:a16="http://schemas.microsoft.com/office/drawing/2014/main" id="{218AFC91-C1EE-55FF-461C-11C3B8209450}"/>
              </a:ext>
            </a:extLst>
          </p:cNvPr>
          <p:cNvGrpSpPr/>
          <p:nvPr/>
        </p:nvGrpSpPr>
        <p:grpSpPr>
          <a:xfrm>
            <a:off x="884551" y="5193340"/>
            <a:ext cx="6208567" cy="1484169"/>
            <a:chOff x="884551" y="5193340"/>
            <a:chExt cx="6208567" cy="1484169"/>
          </a:xfrm>
        </p:grpSpPr>
        <p:pic>
          <p:nvPicPr>
            <p:cNvPr id="40" name="Graphic 39" descr="Printer outline">
              <a:extLst>
                <a:ext uri="{FF2B5EF4-FFF2-40B4-BE49-F238E27FC236}">
                  <a16:creationId xmlns:a16="http://schemas.microsoft.com/office/drawing/2014/main" id="{28A934BE-8FD1-5F33-3DBA-74F47C27E37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49873" y="5193340"/>
              <a:ext cx="1484169" cy="1484169"/>
            </a:xfrm>
            <a:prstGeom prst="rect">
              <a:avLst/>
            </a:prstGeom>
          </p:spPr>
        </p:pic>
        <p:sp>
          <p:nvSpPr>
            <p:cNvPr id="43" name="TextBox 42">
              <a:extLst>
                <a:ext uri="{FF2B5EF4-FFF2-40B4-BE49-F238E27FC236}">
                  <a16:creationId xmlns:a16="http://schemas.microsoft.com/office/drawing/2014/main" id="{3514D62D-7321-D477-AA48-751EBAA020CE}"/>
                </a:ext>
              </a:extLst>
            </p:cNvPr>
            <p:cNvSpPr txBox="1"/>
            <p:nvPr/>
          </p:nvSpPr>
          <p:spPr>
            <a:xfrm>
              <a:off x="884551" y="5708784"/>
              <a:ext cx="6208567" cy="523220"/>
            </a:xfrm>
            <a:prstGeom prst="rect">
              <a:avLst/>
            </a:prstGeom>
            <a:noFill/>
          </p:spPr>
          <p:txBody>
            <a:bodyPr wrap="square">
              <a:spAutoFit/>
            </a:bodyPr>
            <a:lstStyle/>
            <a:p>
              <a:r>
                <a:rPr lang="en-US" sz="2800">
                  <a:solidFill>
                    <a:schemeClr val="bg1"/>
                  </a:solidFill>
                </a:rPr>
                <a:t>Economic  printer</a:t>
              </a:r>
            </a:p>
          </p:txBody>
        </p:sp>
      </p:grpSp>
      <p:grpSp>
        <p:nvGrpSpPr>
          <p:cNvPr id="71" name="Group 70">
            <a:extLst>
              <a:ext uri="{FF2B5EF4-FFF2-40B4-BE49-F238E27FC236}">
                <a16:creationId xmlns:a16="http://schemas.microsoft.com/office/drawing/2014/main" id="{1A6E7D7C-69D8-EB25-0B1F-35D0CF45DF53}"/>
              </a:ext>
            </a:extLst>
          </p:cNvPr>
          <p:cNvGrpSpPr/>
          <p:nvPr/>
        </p:nvGrpSpPr>
        <p:grpSpPr>
          <a:xfrm>
            <a:off x="3675731" y="3686692"/>
            <a:ext cx="5095814" cy="1146510"/>
            <a:chOff x="3675731" y="3686692"/>
            <a:chExt cx="5095814" cy="1146510"/>
          </a:xfrm>
        </p:grpSpPr>
        <p:pic>
          <p:nvPicPr>
            <p:cNvPr id="45" name="Graphic 44" descr="Qr Code with solid fill">
              <a:extLst>
                <a:ext uri="{FF2B5EF4-FFF2-40B4-BE49-F238E27FC236}">
                  <a16:creationId xmlns:a16="http://schemas.microsoft.com/office/drawing/2014/main" id="{6B6EF0AD-8E81-FE53-AFAF-7C486BBEA4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46828" y="3775537"/>
              <a:ext cx="1116200" cy="939813"/>
            </a:xfrm>
            <a:prstGeom prst="rect">
              <a:avLst/>
            </a:prstGeom>
          </p:spPr>
        </p:pic>
        <p:pic>
          <p:nvPicPr>
            <p:cNvPr id="47" name="Graphic 46" descr="Paper with solid fill">
              <a:extLst>
                <a:ext uri="{FF2B5EF4-FFF2-40B4-BE49-F238E27FC236}">
                  <a16:creationId xmlns:a16="http://schemas.microsoft.com/office/drawing/2014/main" id="{1BC0A3BB-7574-419A-991A-40BB5AC8598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85528" y="3747185"/>
              <a:ext cx="1086017" cy="1086017"/>
            </a:xfrm>
            <a:prstGeom prst="rect">
              <a:avLst/>
            </a:prstGeom>
          </p:spPr>
        </p:pic>
        <p:pic>
          <p:nvPicPr>
            <p:cNvPr id="49" name="Graphic 48" descr="Paper outline">
              <a:extLst>
                <a:ext uri="{FF2B5EF4-FFF2-40B4-BE49-F238E27FC236}">
                  <a16:creationId xmlns:a16="http://schemas.microsoft.com/office/drawing/2014/main" id="{E10DDEEC-DDF6-292E-ABC2-B5EB26E3F33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75731" y="3686692"/>
              <a:ext cx="984885" cy="984885"/>
            </a:xfrm>
            <a:prstGeom prst="rect">
              <a:avLst/>
            </a:prstGeom>
          </p:spPr>
        </p:pic>
      </p:grpSp>
      <p:grpSp>
        <p:nvGrpSpPr>
          <p:cNvPr id="75" name="Group 74">
            <a:extLst>
              <a:ext uri="{FF2B5EF4-FFF2-40B4-BE49-F238E27FC236}">
                <a16:creationId xmlns:a16="http://schemas.microsoft.com/office/drawing/2014/main" id="{E70722C3-E40E-8B1D-50DF-A042346DD575}"/>
              </a:ext>
            </a:extLst>
          </p:cNvPr>
          <p:cNvGrpSpPr/>
          <p:nvPr/>
        </p:nvGrpSpPr>
        <p:grpSpPr>
          <a:xfrm>
            <a:off x="4527880" y="4653216"/>
            <a:ext cx="3690887" cy="1262270"/>
            <a:chOff x="4527880" y="4653216"/>
            <a:chExt cx="3690887" cy="1262270"/>
          </a:xfrm>
        </p:grpSpPr>
        <p:cxnSp>
          <p:nvCxnSpPr>
            <p:cNvPr id="50" name="Straight Arrow Connector 49">
              <a:extLst>
                <a:ext uri="{FF2B5EF4-FFF2-40B4-BE49-F238E27FC236}">
                  <a16:creationId xmlns:a16="http://schemas.microsoft.com/office/drawing/2014/main" id="{99C27DD2-65DE-81F4-F0BD-94821C628350}"/>
                </a:ext>
              </a:extLst>
            </p:cNvPr>
            <p:cNvCxnSpPr>
              <a:cxnSpLocks/>
            </p:cNvCxnSpPr>
            <p:nvPr/>
          </p:nvCxnSpPr>
          <p:spPr>
            <a:xfrm flipV="1">
              <a:off x="8218767" y="4689938"/>
              <a:ext cx="0" cy="650989"/>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28E6E9D-453E-CA4A-9A17-76B3C46AAA6B}"/>
                </a:ext>
              </a:extLst>
            </p:cNvPr>
            <p:cNvCxnSpPr>
              <a:cxnSpLocks/>
            </p:cNvCxnSpPr>
            <p:nvPr/>
          </p:nvCxnSpPr>
          <p:spPr>
            <a:xfrm flipH="1" flipV="1">
              <a:off x="6601852" y="4653216"/>
              <a:ext cx="1347193" cy="936196"/>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109B90-AAD2-0BB3-91CB-E1261C60B01B}"/>
                </a:ext>
              </a:extLst>
            </p:cNvPr>
            <p:cNvCxnSpPr>
              <a:cxnSpLocks/>
              <a:stCxn id="38" idx="1"/>
            </p:cNvCxnSpPr>
            <p:nvPr/>
          </p:nvCxnSpPr>
          <p:spPr>
            <a:xfrm flipH="1" flipV="1">
              <a:off x="4527880" y="4689938"/>
              <a:ext cx="3065321" cy="1225548"/>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4291E312-EC90-D45E-39BA-173522D3CAC4}"/>
              </a:ext>
            </a:extLst>
          </p:cNvPr>
          <p:cNvCxnSpPr>
            <a:cxnSpLocks/>
          </p:cNvCxnSpPr>
          <p:nvPr/>
        </p:nvCxnSpPr>
        <p:spPr>
          <a:xfrm flipH="1" flipV="1">
            <a:off x="4160533" y="4599592"/>
            <a:ext cx="90792" cy="98982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8D02C9FE-70AA-1BC2-3DB5-92305DA5441C}"/>
              </a:ext>
            </a:extLst>
          </p:cNvPr>
          <p:cNvGrpSpPr/>
          <p:nvPr/>
        </p:nvGrpSpPr>
        <p:grpSpPr>
          <a:xfrm>
            <a:off x="2401712" y="3080345"/>
            <a:ext cx="9425917" cy="1015845"/>
            <a:chOff x="2401712" y="3080345"/>
            <a:chExt cx="9425917" cy="1015845"/>
          </a:xfrm>
        </p:grpSpPr>
        <p:sp>
          <p:nvSpPr>
            <p:cNvPr id="14" name="TextBox 13">
              <a:extLst>
                <a:ext uri="{FF2B5EF4-FFF2-40B4-BE49-F238E27FC236}">
                  <a16:creationId xmlns:a16="http://schemas.microsoft.com/office/drawing/2014/main" id="{39BE27A0-A521-C89D-1D28-331EE2DA6C2D}"/>
                </a:ext>
              </a:extLst>
            </p:cNvPr>
            <p:cNvSpPr txBox="1"/>
            <p:nvPr/>
          </p:nvSpPr>
          <p:spPr>
            <a:xfrm>
              <a:off x="2401712" y="3111305"/>
              <a:ext cx="7388575" cy="984885"/>
            </a:xfrm>
            <a:prstGeom prst="rect">
              <a:avLst/>
            </a:prstGeom>
            <a:noFill/>
          </p:spPr>
          <p:txBody>
            <a:bodyPr wrap="square" rtlCol="0">
              <a:spAutoFit/>
            </a:bodyPr>
            <a:lstStyle/>
            <a:p>
              <a:r>
                <a:rPr lang="en-US" sz="4000" b="1" i="0">
                  <a:solidFill>
                    <a:srgbClr val="0F0F0F"/>
                  </a:solidFill>
                  <a:effectLst/>
                  <a:latin typeface="YouTube Sans"/>
                </a:rPr>
                <a:t>Interface Segregation Principle</a:t>
              </a:r>
            </a:p>
            <a:p>
              <a:endParaRPr lang="en-US"/>
            </a:p>
          </p:txBody>
        </p:sp>
        <p:sp>
          <p:nvSpPr>
            <p:cNvPr id="67" name="TextBox 66">
              <a:extLst>
                <a:ext uri="{FF2B5EF4-FFF2-40B4-BE49-F238E27FC236}">
                  <a16:creationId xmlns:a16="http://schemas.microsoft.com/office/drawing/2014/main" id="{4831F3D3-39F6-7737-1F8C-4FD8DCAE272A}"/>
                </a:ext>
              </a:extLst>
            </p:cNvPr>
            <p:cNvSpPr txBox="1"/>
            <p:nvPr/>
          </p:nvSpPr>
          <p:spPr>
            <a:xfrm>
              <a:off x="9437720" y="3080345"/>
              <a:ext cx="2389909" cy="984885"/>
            </a:xfrm>
            <a:prstGeom prst="rect">
              <a:avLst/>
            </a:prstGeom>
            <a:noFill/>
          </p:spPr>
          <p:txBody>
            <a:bodyPr wrap="square" rtlCol="0">
              <a:spAutoFit/>
            </a:bodyPr>
            <a:lstStyle/>
            <a:p>
              <a:r>
                <a:rPr lang="ar-EG" sz="4000">
                  <a:solidFill>
                    <a:schemeClr val="accent3">
                      <a:lumMod val="50000"/>
                    </a:schemeClr>
                  </a:solidFill>
                </a:rPr>
                <a:t>فصل</a:t>
              </a:r>
              <a:r>
                <a:rPr lang="ar-EG"/>
                <a:t> .</a:t>
              </a:r>
            </a:p>
            <a:p>
              <a:endParaRPr lang="en-US"/>
            </a:p>
          </p:txBody>
        </p:sp>
      </p:grpSp>
    </p:spTree>
    <p:extLst>
      <p:ext uri="{BB962C8B-B14F-4D97-AF65-F5344CB8AC3E}">
        <p14:creationId xmlns:p14="http://schemas.microsoft.com/office/powerpoint/2010/main" val="2981653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120E01B-859B-8DE8-7A78-98604FA649B3}"/>
              </a:ext>
            </a:extLst>
          </p:cNvPr>
          <p:cNvSpPr txBox="1"/>
          <p:nvPr/>
        </p:nvSpPr>
        <p:spPr>
          <a:xfrm>
            <a:off x="9696450" y="-237346"/>
            <a:ext cx="2389909" cy="1015663"/>
          </a:xfrm>
          <a:prstGeom prst="rect">
            <a:avLst/>
          </a:prstGeom>
          <a:noFill/>
        </p:spPr>
        <p:txBody>
          <a:bodyPr wrap="square" rtlCol="0">
            <a:spAutoFit/>
          </a:bodyPr>
          <a:lstStyle/>
          <a:p>
            <a:r>
              <a:rPr lang="en-US" sz="6000">
                <a:solidFill>
                  <a:schemeClr val="bg1"/>
                </a:solidFill>
              </a:rPr>
              <a:t>Recap</a:t>
            </a:r>
            <a:endParaRPr lang="en-US" sz="5400">
              <a:solidFill>
                <a:schemeClr val="bg1"/>
              </a:solidFill>
            </a:endParaRPr>
          </a:p>
        </p:txBody>
      </p:sp>
      <p:sp>
        <p:nvSpPr>
          <p:cNvPr id="6" name="TextBox 5">
            <a:extLst>
              <a:ext uri="{FF2B5EF4-FFF2-40B4-BE49-F238E27FC236}">
                <a16:creationId xmlns:a16="http://schemas.microsoft.com/office/drawing/2014/main" id="{9FE03F9E-C640-2156-9062-AC840F0E571D}"/>
              </a:ext>
            </a:extLst>
          </p:cNvPr>
          <p:cNvSpPr txBox="1"/>
          <p:nvPr/>
        </p:nvSpPr>
        <p:spPr>
          <a:xfrm>
            <a:off x="5156988" y="-31417"/>
            <a:ext cx="2471673" cy="769441"/>
          </a:xfrm>
          <a:prstGeom prst="rect">
            <a:avLst/>
          </a:prstGeom>
          <a:noFill/>
        </p:spPr>
        <p:txBody>
          <a:bodyPr wrap="square" rtlCol="0">
            <a:spAutoFit/>
          </a:bodyPr>
          <a:lstStyle/>
          <a:p>
            <a:r>
              <a:rPr lang="en-US" sz="4400" b="1" spc="50">
                <a:ln w="0"/>
                <a:solidFill>
                  <a:schemeClr val="bg2"/>
                </a:solidFill>
                <a:effectLst>
                  <a:innerShdw blurRad="63500" dist="50800" dir="13500000">
                    <a:srgbClr val="000000">
                      <a:alpha val="50000"/>
                    </a:srgbClr>
                  </a:innerShdw>
                </a:effectLst>
              </a:rPr>
              <a:t>S</a:t>
            </a:r>
            <a:r>
              <a:rPr lang="en-US" sz="4400" b="1" spc="50">
                <a:ln w="0"/>
                <a:solidFill>
                  <a:schemeClr val="accent3">
                    <a:lumMod val="50000"/>
                  </a:schemeClr>
                </a:solidFill>
                <a:effectLst>
                  <a:innerShdw blurRad="63500" dist="50800" dir="13500000">
                    <a:srgbClr val="000000">
                      <a:alpha val="50000"/>
                    </a:srgbClr>
                  </a:innerShdw>
                </a:effectLst>
              </a:rPr>
              <a:t>O</a:t>
            </a:r>
            <a:r>
              <a:rPr lang="en-US" sz="4400" b="1" spc="50">
                <a:ln w="0"/>
                <a:solidFill>
                  <a:schemeClr val="bg2"/>
                </a:solidFill>
                <a:effectLst>
                  <a:innerShdw blurRad="63500" dist="50800" dir="13500000">
                    <a:srgbClr val="000000">
                      <a:alpha val="50000"/>
                    </a:srgbClr>
                  </a:innerShdw>
                </a:effectLst>
              </a:rPr>
              <a:t>L</a:t>
            </a:r>
            <a:r>
              <a:rPr lang="en-US" sz="4400" b="1" spc="50">
                <a:ln w="0"/>
                <a:solidFill>
                  <a:schemeClr val="accent3">
                    <a:lumMod val="50000"/>
                  </a:schemeClr>
                </a:solidFill>
                <a:effectLst>
                  <a:innerShdw blurRad="63500" dist="50800" dir="13500000">
                    <a:srgbClr val="000000">
                      <a:alpha val="50000"/>
                    </a:srgbClr>
                  </a:innerShdw>
                </a:effectLst>
              </a:rPr>
              <a:t>I</a:t>
            </a:r>
            <a:r>
              <a:rPr lang="en-US" sz="4400" b="1" spc="50">
                <a:ln w="0"/>
                <a:solidFill>
                  <a:schemeClr val="bg2"/>
                </a:solidFill>
                <a:effectLst>
                  <a:innerShdw blurRad="63500" dist="50800" dir="13500000">
                    <a:srgbClr val="000000">
                      <a:alpha val="50000"/>
                    </a:srgbClr>
                  </a:innerShdw>
                </a:effectLst>
              </a:rPr>
              <a:t>D</a:t>
            </a:r>
            <a:endParaRPr lang="en-US" sz="5400" b="1" spc="50">
              <a:ln w="0"/>
              <a:solidFill>
                <a:schemeClr val="bg2"/>
              </a:solidFill>
              <a:effectLst>
                <a:innerShdw blurRad="63500" dist="50800" dir="13500000">
                  <a:srgbClr val="000000">
                    <a:alpha val="50000"/>
                  </a:srgbClr>
                </a:innerShdw>
              </a:effectLst>
            </a:endParaRPr>
          </a:p>
        </p:txBody>
      </p:sp>
      <p:grpSp>
        <p:nvGrpSpPr>
          <p:cNvPr id="21" name="Group 20">
            <a:extLst>
              <a:ext uri="{FF2B5EF4-FFF2-40B4-BE49-F238E27FC236}">
                <a16:creationId xmlns:a16="http://schemas.microsoft.com/office/drawing/2014/main" id="{67F897C1-FC67-A4FF-1D17-CC4AD34734BF}"/>
              </a:ext>
            </a:extLst>
          </p:cNvPr>
          <p:cNvGrpSpPr/>
          <p:nvPr/>
        </p:nvGrpSpPr>
        <p:grpSpPr>
          <a:xfrm>
            <a:off x="436507" y="395694"/>
            <a:ext cx="10179449" cy="1753366"/>
            <a:chOff x="675758" y="778317"/>
            <a:chExt cx="11043900" cy="1825289"/>
          </a:xfrm>
        </p:grpSpPr>
        <p:grpSp>
          <p:nvGrpSpPr>
            <p:cNvPr id="4" name="Group 3">
              <a:extLst>
                <a:ext uri="{FF2B5EF4-FFF2-40B4-BE49-F238E27FC236}">
                  <a16:creationId xmlns:a16="http://schemas.microsoft.com/office/drawing/2014/main" id="{CB9F6B32-9F84-F941-98CE-01B40C2D3134}"/>
                </a:ext>
              </a:extLst>
            </p:cNvPr>
            <p:cNvGrpSpPr/>
            <p:nvPr/>
          </p:nvGrpSpPr>
          <p:grpSpPr>
            <a:xfrm>
              <a:off x="675759" y="778317"/>
              <a:ext cx="9042858" cy="1039193"/>
              <a:chOff x="665019" y="778317"/>
              <a:chExt cx="9996054" cy="1413166"/>
            </a:xfrm>
          </p:grpSpPr>
          <p:sp>
            <p:nvSpPr>
              <p:cNvPr id="5" name="TextBox 4">
                <a:extLst>
                  <a:ext uri="{FF2B5EF4-FFF2-40B4-BE49-F238E27FC236}">
                    <a16:creationId xmlns:a16="http://schemas.microsoft.com/office/drawing/2014/main" id="{FE45C52B-716C-4E31-94E2-EE5CCC0EF273}"/>
                  </a:ext>
                </a:extLst>
              </p:cNvPr>
              <p:cNvSpPr txBox="1"/>
              <p:nvPr/>
            </p:nvSpPr>
            <p:spPr>
              <a:xfrm>
                <a:off x="665019" y="1138402"/>
                <a:ext cx="8427026" cy="1002118"/>
              </a:xfrm>
              <a:prstGeom prst="rect">
                <a:avLst/>
              </a:prstGeom>
              <a:noFill/>
            </p:spPr>
            <p:txBody>
              <a:bodyPr wrap="square" rtlCol="0">
                <a:spAutoFit/>
              </a:bodyPr>
              <a:lstStyle/>
              <a:p>
                <a:r>
                  <a:rPr lang="en-US" sz="4000">
                    <a:solidFill>
                      <a:schemeClr val="accent3">
                        <a:lumMod val="50000"/>
                      </a:schemeClr>
                    </a:solidFill>
                  </a:rPr>
                  <a:t>S</a:t>
                </a:r>
                <a:r>
                  <a:rPr lang="en-US" sz="3200">
                    <a:solidFill>
                      <a:schemeClr val="bg1"/>
                    </a:solidFill>
                  </a:rPr>
                  <a:t>ingle</a:t>
                </a:r>
                <a:r>
                  <a:rPr lang="en-US" sz="3200"/>
                  <a:t> </a:t>
                </a:r>
                <a:r>
                  <a:rPr lang="en-US" sz="4000">
                    <a:solidFill>
                      <a:schemeClr val="accent3">
                        <a:lumMod val="50000"/>
                      </a:schemeClr>
                    </a:solidFill>
                  </a:rPr>
                  <a:t>R</a:t>
                </a:r>
                <a:r>
                  <a:rPr lang="en-US" sz="3200">
                    <a:solidFill>
                      <a:schemeClr val="bg1"/>
                    </a:solidFill>
                  </a:rPr>
                  <a:t>esponsibility</a:t>
                </a:r>
              </a:p>
            </p:txBody>
          </p:sp>
          <p:pic>
            <p:nvPicPr>
              <p:cNvPr id="12" name="Graphic 11" descr="Doctor male with solid fill">
                <a:extLst>
                  <a:ext uri="{FF2B5EF4-FFF2-40B4-BE49-F238E27FC236}">
                    <a16:creationId xmlns:a16="http://schemas.microsoft.com/office/drawing/2014/main" id="{4428B9EE-7526-A6CA-865F-F54935865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7907" y="778317"/>
                <a:ext cx="1413166" cy="1413166"/>
              </a:xfrm>
              <a:prstGeom prst="rect">
                <a:avLst/>
              </a:prstGeom>
            </p:spPr>
          </p:pic>
        </p:grpSp>
        <p:grpSp>
          <p:nvGrpSpPr>
            <p:cNvPr id="9" name="Group 8">
              <a:extLst>
                <a:ext uri="{FF2B5EF4-FFF2-40B4-BE49-F238E27FC236}">
                  <a16:creationId xmlns:a16="http://schemas.microsoft.com/office/drawing/2014/main" id="{A8FB7A76-481E-10A1-5610-2C98E48B88A2}"/>
                </a:ext>
              </a:extLst>
            </p:cNvPr>
            <p:cNvGrpSpPr/>
            <p:nvPr/>
          </p:nvGrpSpPr>
          <p:grpSpPr>
            <a:xfrm>
              <a:off x="675758" y="1593670"/>
              <a:ext cx="11043900" cy="1009936"/>
              <a:chOff x="427757" y="2078765"/>
              <a:chExt cx="11528376" cy="856142"/>
            </a:xfrm>
          </p:grpSpPr>
          <p:sp>
            <p:nvSpPr>
              <p:cNvPr id="11" name="TextBox 10">
                <a:extLst>
                  <a:ext uri="{FF2B5EF4-FFF2-40B4-BE49-F238E27FC236}">
                    <a16:creationId xmlns:a16="http://schemas.microsoft.com/office/drawing/2014/main" id="{28DE306A-9BC8-C420-FA82-25E8D1A34F35}"/>
                  </a:ext>
                </a:extLst>
              </p:cNvPr>
              <p:cNvSpPr txBox="1"/>
              <p:nvPr/>
            </p:nvSpPr>
            <p:spPr>
              <a:xfrm>
                <a:off x="427757" y="2236749"/>
                <a:ext cx="11528376" cy="579106"/>
              </a:xfrm>
              <a:prstGeom prst="rect">
                <a:avLst/>
              </a:prstGeom>
              <a:noFill/>
            </p:spPr>
            <p:txBody>
              <a:bodyPr wrap="square" rtlCol="0">
                <a:spAutoFit/>
              </a:bodyPr>
              <a:lstStyle/>
              <a:p>
                <a:r>
                  <a:rPr lang="en-US" sz="3200">
                    <a:solidFill>
                      <a:schemeClr val="accent3">
                        <a:lumMod val="50000"/>
                      </a:schemeClr>
                    </a:solidFill>
                  </a:rPr>
                  <a:t>O</a:t>
                </a:r>
                <a:r>
                  <a:rPr lang="en-US" sz="3200">
                    <a:solidFill>
                      <a:schemeClr val="bg1"/>
                    </a:solidFill>
                  </a:rPr>
                  <a:t>pen-</a:t>
                </a:r>
                <a:r>
                  <a:rPr lang="en-US" sz="3200">
                    <a:solidFill>
                      <a:schemeClr val="accent3">
                        <a:lumMod val="50000"/>
                      </a:schemeClr>
                    </a:solidFill>
                  </a:rPr>
                  <a:t>C</a:t>
                </a:r>
                <a:r>
                  <a:rPr lang="en-US" sz="3200">
                    <a:solidFill>
                      <a:schemeClr val="bg1"/>
                    </a:solidFill>
                  </a:rPr>
                  <a:t>losed </a:t>
                </a:r>
                <a:r>
                  <a:rPr lang="en-US" sz="3200">
                    <a:solidFill>
                      <a:schemeClr val="accent3">
                        <a:lumMod val="50000"/>
                      </a:schemeClr>
                    </a:solidFill>
                  </a:rPr>
                  <a:t>P</a:t>
                </a:r>
                <a:r>
                  <a:rPr lang="en-US" sz="3200">
                    <a:solidFill>
                      <a:schemeClr val="bg1"/>
                    </a:solidFill>
                  </a:rPr>
                  <a:t>rinciple (</a:t>
                </a:r>
                <a:r>
                  <a:rPr lang="en-US" sz="3200">
                    <a:solidFill>
                      <a:schemeClr val="accent3">
                        <a:lumMod val="50000"/>
                      </a:schemeClr>
                    </a:solidFill>
                  </a:rPr>
                  <a:t>OCP</a:t>
                </a:r>
                <a:r>
                  <a:rPr lang="en-US" sz="3200">
                    <a:solidFill>
                      <a:schemeClr val="bg1"/>
                    </a:solidFill>
                  </a:rPr>
                  <a:t>)</a:t>
                </a:r>
              </a:p>
            </p:txBody>
          </p:sp>
          <p:pic>
            <p:nvPicPr>
              <p:cNvPr id="8" name="Graphic 7" descr="Basic Shapes outline">
                <a:extLst>
                  <a:ext uri="{FF2B5EF4-FFF2-40B4-BE49-F238E27FC236}">
                    <a16:creationId xmlns:a16="http://schemas.microsoft.com/office/drawing/2014/main" id="{5F74BB15-61E0-64AB-B98A-77E36AE995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6607" y="2078765"/>
                <a:ext cx="1094266" cy="856142"/>
              </a:xfrm>
              <a:prstGeom prst="rect">
                <a:avLst/>
              </a:prstGeom>
            </p:spPr>
          </p:pic>
        </p:grpSp>
      </p:grpSp>
      <p:sp>
        <p:nvSpPr>
          <p:cNvPr id="19" name="TextBox 18">
            <a:extLst>
              <a:ext uri="{FF2B5EF4-FFF2-40B4-BE49-F238E27FC236}">
                <a16:creationId xmlns:a16="http://schemas.microsoft.com/office/drawing/2014/main" id="{D0F373D1-E6E3-C4AD-51EA-BA174A5C0D7E}"/>
              </a:ext>
            </a:extLst>
          </p:cNvPr>
          <p:cNvSpPr txBox="1"/>
          <p:nvPr/>
        </p:nvSpPr>
        <p:spPr>
          <a:xfrm>
            <a:off x="436507" y="2065260"/>
            <a:ext cx="8204845" cy="584775"/>
          </a:xfrm>
          <a:prstGeom prst="rect">
            <a:avLst/>
          </a:prstGeom>
          <a:noFill/>
        </p:spPr>
        <p:txBody>
          <a:bodyPr wrap="square">
            <a:spAutoFit/>
          </a:bodyPr>
          <a:lstStyle/>
          <a:p>
            <a:r>
              <a:rPr lang="en-US" sz="3200">
                <a:solidFill>
                  <a:schemeClr val="accent3">
                    <a:lumMod val="50000"/>
                  </a:schemeClr>
                </a:solidFill>
              </a:rPr>
              <a:t>L</a:t>
            </a:r>
            <a:r>
              <a:rPr lang="en-US" sz="3200">
                <a:solidFill>
                  <a:schemeClr val="bg1"/>
                </a:solidFill>
              </a:rPr>
              <a:t>iskov Substitution Principle</a:t>
            </a:r>
          </a:p>
        </p:txBody>
      </p:sp>
      <p:pic>
        <p:nvPicPr>
          <p:cNvPr id="7" name="Graphic 6" descr="Dove with solid fill">
            <a:extLst>
              <a:ext uri="{FF2B5EF4-FFF2-40B4-BE49-F238E27FC236}">
                <a16:creationId xmlns:a16="http://schemas.microsoft.com/office/drawing/2014/main" id="{B7BBCD73-F7B0-887D-3EF5-BB357092B6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13666" y="1991092"/>
            <a:ext cx="737413" cy="737413"/>
          </a:xfrm>
          <a:prstGeom prst="rect">
            <a:avLst/>
          </a:prstGeom>
        </p:spPr>
      </p:pic>
      <p:sp>
        <p:nvSpPr>
          <p:cNvPr id="14" name="TextBox 13">
            <a:extLst>
              <a:ext uri="{FF2B5EF4-FFF2-40B4-BE49-F238E27FC236}">
                <a16:creationId xmlns:a16="http://schemas.microsoft.com/office/drawing/2014/main" id="{39BE27A0-A521-C89D-1D28-331EE2DA6C2D}"/>
              </a:ext>
            </a:extLst>
          </p:cNvPr>
          <p:cNvSpPr txBox="1"/>
          <p:nvPr/>
        </p:nvSpPr>
        <p:spPr>
          <a:xfrm>
            <a:off x="440114" y="2713591"/>
            <a:ext cx="7388575" cy="861774"/>
          </a:xfrm>
          <a:prstGeom prst="rect">
            <a:avLst/>
          </a:prstGeom>
          <a:noFill/>
        </p:spPr>
        <p:txBody>
          <a:bodyPr wrap="square" rtlCol="0">
            <a:spAutoFit/>
          </a:bodyPr>
          <a:lstStyle/>
          <a:p>
            <a:r>
              <a:rPr lang="en-US" sz="3200" i="0">
                <a:solidFill>
                  <a:schemeClr val="accent3">
                    <a:lumMod val="50000"/>
                  </a:schemeClr>
                </a:solidFill>
                <a:effectLst/>
                <a:latin typeface="YouTube Sans"/>
              </a:rPr>
              <a:t>I</a:t>
            </a:r>
            <a:r>
              <a:rPr lang="en-US" sz="3200" i="0">
                <a:solidFill>
                  <a:srgbClr val="0F0F0F"/>
                </a:solidFill>
                <a:effectLst/>
                <a:latin typeface="YouTube Sans"/>
              </a:rPr>
              <a:t>nterface Segregation Principle</a:t>
            </a:r>
          </a:p>
          <a:p>
            <a:endParaRPr lang="en-US" sz="1600"/>
          </a:p>
        </p:txBody>
      </p:sp>
      <p:pic>
        <p:nvPicPr>
          <p:cNvPr id="3" name="Graphic 2" descr="Printer with solid fill">
            <a:extLst>
              <a:ext uri="{FF2B5EF4-FFF2-40B4-BE49-F238E27FC236}">
                <a16:creationId xmlns:a16="http://schemas.microsoft.com/office/drawing/2014/main" id="{A2062DB3-BCA0-FA37-9A74-B24A55784F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48992" y="2588245"/>
            <a:ext cx="861774" cy="861774"/>
          </a:xfrm>
          <a:prstGeom prst="rect">
            <a:avLst/>
          </a:prstGeom>
        </p:spPr>
      </p:pic>
      <p:grpSp>
        <p:nvGrpSpPr>
          <p:cNvPr id="16" name="Group 15">
            <a:extLst>
              <a:ext uri="{FF2B5EF4-FFF2-40B4-BE49-F238E27FC236}">
                <a16:creationId xmlns:a16="http://schemas.microsoft.com/office/drawing/2014/main" id="{7BD373AE-60BA-C75A-D723-F1EA754E762E}"/>
              </a:ext>
            </a:extLst>
          </p:cNvPr>
          <p:cNvGrpSpPr/>
          <p:nvPr/>
        </p:nvGrpSpPr>
        <p:grpSpPr>
          <a:xfrm>
            <a:off x="1751821" y="3418347"/>
            <a:ext cx="9283835" cy="941713"/>
            <a:chOff x="2395314" y="3630792"/>
            <a:chExt cx="9283835" cy="941713"/>
          </a:xfrm>
        </p:grpSpPr>
        <p:sp>
          <p:nvSpPr>
            <p:cNvPr id="13" name="TextBox 12">
              <a:extLst>
                <a:ext uri="{FF2B5EF4-FFF2-40B4-BE49-F238E27FC236}">
                  <a16:creationId xmlns:a16="http://schemas.microsoft.com/office/drawing/2014/main" id="{29026BE4-DED4-2471-B368-2F7B560F0B76}"/>
                </a:ext>
              </a:extLst>
            </p:cNvPr>
            <p:cNvSpPr txBox="1"/>
            <p:nvPr/>
          </p:nvSpPr>
          <p:spPr>
            <a:xfrm>
              <a:off x="2395314" y="3630792"/>
              <a:ext cx="6613604" cy="923330"/>
            </a:xfrm>
            <a:prstGeom prst="rect">
              <a:avLst/>
            </a:prstGeom>
            <a:noFill/>
          </p:spPr>
          <p:txBody>
            <a:bodyPr wrap="square" rtlCol="0">
              <a:spAutoFit/>
            </a:bodyPr>
            <a:lstStyle/>
            <a:p>
              <a:r>
                <a:rPr lang="en-US" sz="3600" b="1" i="0">
                  <a:solidFill>
                    <a:srgbClr val="0F0F0F"/>
                  </a:solidFill>
                  <a:effectLst/>
                  <a:latin typeface="YouTube Sans"/>
                </a:rPr>
                <a:t> </a:t>
              </a:r>
              <a:r>
                <a:rPr lang="en-US" sz="3600" b="1" i="0">
                  <a:solidFill>
                    <a:schemeClr val="accent3">
                      <a:lumMod val="50000"/>
                    </a:schemeClr>
                  </a:solidFill>
                  <a:effectLst/>
                  <a:latin typeface="YouTube Sans"/>
                </a:rPr>
                <a:t>D</a:t>
              </a:r>
              <a:r>
                <a:rPr lang="en-US" sz="3600" b="1" i="0">
                  <a:solidFill>
                    <a:srgbClr val="0F0F0F"/>
                  </a:solidFill>
                  <a:effectLst/>
                  <a:latin typeface="YouTube Sans"/>
                </a:rPr>
                <a:t>ependency Inversion Principle</a:t>
              </a:r>
            </a:p>
            <a:p>
              <a:endParaRPr lang="en-US"/>
            </a:p>
          </p:txBody>
        </p:sp>
        <p:sp>
          <p:nvSpPr>
            <p:cNvPr id="15" name="TextBox 14">
              <a:extLst>
                <a:ext uri="{FF2B5EF4-FFF2-40B4-BE49-F238E27FC236}">
                  <a16:creationId xmlns:a16="http://schemas.microsoft.com/office/drawing/2014/main" id="{8A491276-0C50-764D-8D26-FB774C4A20BD}"/>
                </a:ext>
              </a:extLst>
            </p:cNvPr>
            <p:cNvSpPr txBox="1"/>
            <p:nvPr/>
          </p:nvSpPr>
          <p:spPr>
            <a:xfrm>
              <a:off x="9341427" y="3649175"/>
              <a:ext cx="2337722" cy="923330"/>
            </a:xfrm>
            <a:prstGeom prst="rect">
              <a:avLst/>
            </a:prstGeom>
            <a:noFill/>
          </p:spPr>
          <p:txBody>
            <a:bodyPr wrap="square" rtlCol="0">
              <a:spAutoFit/>
            </a:bodyPr>
            <a:lstStyle/>
            <a:p>
              <a:r>
                <a:rPr lang="ar-EG" sz="3600">
                  <a:solidFill>
                    <a:schemeClr val="accent3">
                      <a:lumMod val="50000"/>
                    </a:schemeClr>
                  </a:solidFill>
                </a:rPr>
                <a:t>الاعتمادية </a:t>
              </a:r>
            </a:p>
            <a:p>
              <a:r>
                <a:rPr lang="ar-EG"/>
                <a:t>.</a:t>
              </a:r>
            </a:p>
          </p:txBody>
        </p:sp>
      </p:grpSp>
      <p:grpSp>
        <p:nvGrpSpPr>
          <p:cNvPr id="31" name="Group 30">
            <a:extLst>
              <a:ext uri="{FF2B5EF4-FFF2-40B4-BE49-F238E27FC236}">
                <a16:creationId xmlns:a16="http://schemas.microsoft.com/office/drawing/2014/main" id="{F19EE852-F016-6A92-90BD-E965AB0348CE}"/>
              </a:ext>
            </a:extLst>
          </p:cNvPr>
          <p:cNvGrpSpPr/>
          <p:nvPr/>
        </p:nvGrpSpPr>
        <p:grpSpPr>
          <a:xfrm>
            <a:off x="4281245" y="3993019"/>
            <a:ext cx="6754411" cy="1324442"/>
            <a:chOff x="4281245" y="3993019"/>
            <a:chExt cx="6754411" cy="1324442"/>
          </a:xfrm>
        </p:grpSpPr>
        <p:pic>
          <p:nvPicPr>
            <p:cNvPr id="18" name="Graphic 17" descr="Database with solid fill">
              <a:extLst>
                <a:ext uri="{FF2B5EF4-FFF2-40B4-BE49-F238E27FC236}">
                  <a16:creationId xmlns:a16="http://schemas.microsoft.com/office/drawing/2014/main" id="{707CBA4D-5DE2-BA44-577F-12066CA957F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06805" y="3993019"/>
              <a:ext cx="1324442" cy="1324442"/>
            </a:xfrm>
            <a:prstGeom prst="rect">
              <a:avLst/>
            </a:prstGeom>
          </p:spPr>
        </p:pic>
        <p:sp>
          <p:nvSpPr>
            <p:cNvPr id="20" name="TextBox 19">
              <a:extLst>
                <a:ext uri="{FF2B5EF4-FFF2-40B4-BE49-F238E27FC236}">
                  <a16:creationId xmlns:a16="http://schemas.microsoft.com/office/drawing/2014/main" id="{8A2D6430-86F3-88CD-CEE5-DBC63C5E71DA}"/>
                </a:ext>
              </a:extLst>
            </p:cNvPr>
            <p:cNvSpPr txBox="1"/>
            <p:nvPr/>
          </p:nvSpPr>
          <p:spPr>
            <a:xfrm>
              <a:off x="4281245" y="4332074"/>
              <a:ext cx="1269245" cy="646331"/>
            </a:xfrm>
            <a:prstGeom prst="rect">
              <a:avLst/>
            </a:prstGeom>
            <a:noFill/>
          </p:spPr>
          <p:txBody>
            <a:bodyPr wrap="square" rtlCol="0">
              <a:spAutoFit/>
            </a:bodyPr>
            <a:lstStyle/>
            <a:p>
              <a:r>
                <a:rPr lang="en-US" sz="3600">
                  <a:solidFill>
                    <a:schemeClr val="bg1"/>
                  </a:solidFill>
                </a:rPr>
                <a:t>DB</a:t>
              </a:r>
              <a:endParaRPr lang="en-US" sz="2800">
                <a:solidFill>
                  <a:schemeClr val="bg1"/>
                </a:solidFill>
              </a:endParaRPr>
            </a:p>
          </p:txBody>
        </p:sp>
        <p:sp>
          <p:nvSpPr>
            <p:cNvPr id="22" name="TextBox 21">
              <a:extLst>
                <a:ext uri="{FF2B5EF4-FFF2-40B4-BE49-F238E27FC236}">
                  <a16:creationId xmlns:a16="http://schemas.microsoft.com/office/drawing/2014/main" id="{97E0C1D9-9B76-3152-5D1C-F11A7B2B800C}"/>
                </a:ext>
              </a:extLst>
            </p:cNvPr>
            <p:cNvSpPr txBox="1"/>
            <p:nvPr/>
          </p:nvSpPr>
          <p:spPr>
            <a:xfrm>
              <a:off x="7263756" y="4178185"/>
              <a:ext cx="3771900" cy="954107"/>
            </a:xfrm>
            <a:prstGeom prst="rect">
              <a:avLst/>
            </a:prstGeom>
            <a:noFill/>
          </p:spPr>
          <p:txBody>
            <a:bodyPr wrap="square" rtlCol="0">
              <a:spAutoFit/>
            </a:bodyPr>
            <a:lstStyle/>
            <a:p>
              <a:r>
                <a:rPr lang="en-US" sz="2800">
                  <a:solidFill>
                    <a:schemeClr val="bg1"/>
                  </a:solidFill>
                </a:rPr>
                <a:t>(+)connect (+)disconnect</a:t>
              </a:r>
            </a:p>
          </p:txBody>
        </p:sp>
      </p:grpSp>
      <p:grpSp>
        <p:nvGrpSpPr>
          <p:cNvPr id="32" name="Group 31">
            <a:extLst>
              <a:ext uri="{FF2B5EF4-FFF2-40B4-BE49-F238E27FC236}">
                <a16:creationId xmlns:a16="http://schemas.microsoft.com/office/drawing/2014/main" id="{AB7FDD7B-F2D3-8100-BE52-6FA7B9D0E123}"/>
              </a:ext>
            </a:extLst>
          </p:cNvPr>
          <p:cNvGrpSpPr/>
          <p:nvPr/>
        </p:nvGrpSpPr>
        <p:grpSpPr>
          <a:xfrm>
            <a:off x="3587925" y="5471360"/>
            <a:ext cx="5665129" cy="1547113"/>
            <a:chOff x="3587925" y="5471360"/>
            <a:chExt cx="5665129" cy="1547113"/>
          </a:xfrm>
        </p:grpSpPr>
        <p:pic>
          <p:nvPicPr>
            <p:cNvPr id="23" name="Picture 10" descr="Oracle Database Design - Techasoft">
              <a:extLst>
                <a:ext uri="{FF2B5EF4-FFF2-40B4-BE49-F238E27FC236}">
                  <a16:creationId xmlns:a16="http://schemas.microsoft.com/office/drawing/2014/main" id="{548F93D1-01A0-3F68-AAB5-6763AE9DEA80}"/>
                </a:ext>
              </a:extLst>
            </p:cNvPr>
            <p:cNvPicPr>
              <a:picLocks noChangeAspect="1" noChangeArrowheads="1"/>
            </p:cNvPicPr>
            <p:nvPr/>
          </p:nvPicPr>
          <p:blipFill>
            <a:blip r:embed="rId13">
              <a:biLevel thresh="75000"/>
              <a:extLst>
                <a:ext uri="{28A0092B-C50C-407E-A947-70E740481C1C}">
                  <a14:useLocalDpi xmlns:a14="http://schemas.microsoft.com/office/drawing/2010/main" val="0"/>
                </a:ext>
              </a:extLst>
            </a:blip>
            <a:srcRect/>
            <a:stretch>
              <a:fillRect/>
            </a:stretch>
          </p:blipFill>
          <p:spPr bwMode="auto">
            <a:xfrm>
              <a:off x="7748992" y="5514411"/>
              <a:ext cx="1504062" cy="15040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Mysql PNG Images, Free Download - Free Transparent PNG ...">
              <a:extLst>
                <a:ext uri="{FF2B5EF4-FFF2-40B4-BE49-F238E27FC236}">
                  <a16:creationId xmlns:a16="http://schemas.microsoft.com/office/drawing/2014/main" id="{F4277EF3-C428-7641-F399-1064C29AA97C}"/>
                </a:ext>
              </a:extLst>
            </p:cNvPr>
            <p:cNvPicPr>
              <a:picLocks noChangeAspect="1" noChangeArrowheads="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3587925" y="5471360"/>
              <a:ext cx="1386640" cy="138664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0D6E7C1B-7C0E-603A-FF8F-9A18F337CC59}"/>
              </a:ext>
            </a:extLst>
          </p:cNvPr>
          <p:cNvCxnSpPr>
            <a:cxnSpLocks/>
          </p:cNvCxnSpPr>
          <p:nvPr/>
        </p:nvCxnSpPr>
        <p:spPr>
          <a:xfrm flipH="1" flipV="1">
            <a:off x="6922590" y="5165856"/>
            <a:ext cx="1017798" cy="611007"/>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AF1DE3-0BF3-DD42-344D-B25B05EB7A8F}"/>
              </a:ext>
            </a:extLst>
          </p:cNvPr>
          <p:cNvCxnSpPr>
            <a:cxnSpLocks/>
          </p:cNvCxnSpPr>
          <p:nvPr/>
        </p:nvCxnSpPr>
        <p:spPr>
          <a:xfrm flipV="1">
            <a:off x="4905051" y="5132292"/>
            <a:ext cx="895916" cy="728181"/>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9E031FA-F25A-FFFA-6BCC-CEA3171CC7B2}"/>
              </a:ext>
            </a:extLst>
          </p:cNvPr>
          <p:cNvSpPr txBox="1"/>
          <p:nvPr/>
        </p:nvSpPr>
        <p:spPr>
          <a:xfrm>
            <a:off x="587086" y="3315398"/>
            <a:ext cx="6203372" cy="646331"/>
          </a:xfrm>
          <a:prstGeom prst="rect">
            <a:avLst/>
          </a:prstGeom>
          <a:noFill/>
        </p:spPr>
        <p:txBody>
          <a:bodyPr wrap="square">
            <a:spAutoFit/>
          </a:bodyPr>
          <a:lstStyle/>
          <a:p>
            <a:r>
              <a:rPr lang="en-US" sz="3600" b="1" spc="50">
                <a:ln w="0"/>
                <a:solidFill>
                  <a:schemeClr val="bg2"/>
                </a:solidFill>
                <a:effectLst>
                  <a:innerShdw blurRad="63500" dist="50800" dir="13500000">
                    <a:srgbClr val="000000">
                      <a:alpha val="50000"/>
                    </a:srgbClr>
                  </a:innerShdw>
                </a:effectLst>
              </a:rPr>
              <a:t>D</a:t>
            </a:r>
            <a:endParaRPr lang="en-US" sz="3600"/>
          </a:p>
        </p:txBody>
      </p:sp>
    </p:spTree>
    <p:extLst>
      <p:ext uri="{BB962C8B-B14F-4D97-AF65-F5344CB8AC3E}">
        <p14:creationId xmlns:p14="http://schemas.microsoft.com/office/powerpoint/2010/main" val="1399896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120E01B-859B-8DE8-7A78-98604FA649B3}"/>
              </a:ext>
            </a:extLst>
          </p:cNvPr>
          <p:cNvSpPr txBox="1"/>
          <p:nvPr/>
        </p:nvSpPr>
        <p:spPr>
          <a:xfrm>
            <a:off x="9696450" y="-237346"/>
            <a:ext cx="2389909" cy="1015663"/>
          </a:xfrm>
          <a:prstGeom prst="rect">
            <a:avLst/>
          </a:prstGeom>
          <a:noFill/>
        </p:spPr>
        <p:txBody>
          <a:bodyPr wrap="square" rtlCol="0">
            <a:spAutoFit/>
          </a:bodyPr>
          <a:lstStyle/>
          <a:p>
            <a:r>
              <a:rPr lang="en-US" sz="6000">
                <a:solidFill>
                  <a:schemeClr val="bg1"/>
                </a:solidFill>
              </a:rPr>
              <a:t>Recap</a:t>
            </a:r>
            <a:endParaRPr lang="en-US" sz="5400">
              <a:solidFill>
                <a:schemeClr val="bg1"/>
              </a:solidFill>
            </a:endParaRPr>
          </a:p>
        </p:txBody>
      </p:sp>
      <p:sp>
        <p:nvSpPr>
          <p:cNvPr id="6" name="TextBox 5">
            <a:extLst>
              <a:ext uri="{FF2B5EF4-FFF2-40B4-BE49-F238E27FC236}">
                <a16:creationId xmlns:a16="http://schemas.microsoft.com/office/drawing/2014/main" id="{9FE03F9E-C640-2156-9062-AC840F0E571D}"/>
              </a:ext>
            </a:extLst>
          </p:cNvPr>
          <p:cNvSpPr txBox="1"/>
          <p:nvPr/>
        </p:nvSpPr>
        <p:spPr>
          <a:xfrm>
            <a:off x="5156988" y="-31417"/>
            <a:ext cx="2471673" cy="769441"/>
          </a:xfrm>
          <a:prstGeom prst="rect">
            <a:avLst/>
          </a:prstGeom>
          <a:noFill/>
        </p:spPr>
        <p:txBody>
          <a:bodyPr wrap="square" rtlCol="0">
            <a:spAutoFit/>
          </a:bodyPr>
          <a:lstStyle/>
          <a:p>
            <a:r>
              <a:rPr lang="en-US" sz="4400" b="1" spc="50">
                <a:ln w="0"/>
                <a:solidFill>
                  <a:schemeClr val="bg2"/>
                </a:solidFill>
                <a:effectLst>
                  <a:innerShdw blurRad="63500" dist="50800" dir="13500000">
                    <a:srgbClr val="000000">
                      <a:alpha val="50000"/>
                    </a:srgbClr>
                  </a:innerShdw>
                </a:effectLst>
              </a:rPr>
              <a:t>S</a:t>
            </a:r>
            <a:r>
              <a:rPr lang="en-US" sz="4400" b="1" spc="50">
                <a:ln w="0"/>
                <a:solidFill>
                  <a:schemeClr val="accent3">
                    <a:lumMod val="50000"/>
                  </a:schemeClr>
                </a:solidFill>
                <a:effectLst>
                  <a:innerShdw blurRad="63500" dist="50800" dir="13500000">
                    <a:srgbClr val="000000">
                      <a:alpha val="50000"/>
                    </a:srgbClr>
                  </a:innerShdw>
                </a:effectLst>
              </a:rPr>
              <a:t>O</a:t>
            </a:r>
            <a:r>
              <a:rPr lang="en-US" sz="4400" b="1" spc="50">
                <a:ln w="0"/>
                <a:solidFill>
                  <a:schemeClr val="bg2"/>
                </a:solidFill>
                <a:effectLst>
                  <a:innerShdw blurRad="63500" dist="50800" dir="13500000">
                    <a:srgbClr val="000000">
                      <a:alpha val="50000"/>
                    </a:srgbClr>
                  </a:innerShdw>
                </a:effectLst>
              </a:rPr>
              <a:t>L</a:t>
            </a:r>
            <a:r>
              <a:rPr lang="en-US" sz="4400" b="1" spc="50">
                <a:ln w="0"/>
                <a:solidFill>
                  <a:schemeClr val="accent3">
                    <a:lumMod val="50000"/>
                  </a:schemeClr>
                </a:solidFill>
                <a:effectLst>
                  <a:innerShdw blurRad="63500" dist="50800" dir="13500000">
                    <a:srgbClr val="000000">
                      <a:alpha val="50000"/>
                    </a:srgbClr>
                  </a:innerShdw>
                </a:effectLst>
              </a:rPr>
              <a:t>I</a:t>
            </a:r>
            <a:r>
              <a:rPr lang="en-US" sz="4400" b="1" spc="50">
                <a:ln w="0"/>
                <a:solidFill>
                  <a:schemeClr val="bg2"/>
                </a:solidFill>
                <a:effectLst>
                  <a:innerShdw blurRad="63500" dist="50800" dir="13500000">
                    <a:srgbClr val="000000">
                      <a:alpha val="50000"/>
                    </a:srgbClr>
                  </a:innerShdw>
                </a:effectLst>
              </a:rPr>
              <a:t>D</a:t>
            </a:r>
            <a:endParaRPr lang="en-US" sz="5400" b="1" spc="50">
              <a:ln w="0"/>
              <a:solidFill>
                <a:schemeClr val="bg2"/>
              </a:solidFill>
              <a:effectLst>
                <a:innerShdw blurRad="63500" dist="50800" dir="13500000">
                  <a:srgbClr val="000000">
                    <a:alpha val="50000"/>
                  </a:srgbClr>
                </a:innerShdw>
              </a:effectLst>
            </a:endParaRPr>
          </a:p>
        </p:txBody>
      </p:sp>
      <p:grpSp>
        <p:nvGrpSpPr>
          <p:cNvPr id="44" name="Group 43">
            <a:extLst>
              <a:ext uri="{FF2B5EF4-FFF2-40B4-BE49-F238E27FC236}">
                <a16:creationId xmlns:a16="http://schemas.microsoft.com/office/drawing/2014/main" id="{EEB5E351-24FF-1D48-A39F-5C614B2B000B}"/>
              </a:ext>
            </a:extLst>
          </p:cNvPr>
          <p:cNvGrpSpPr/>
          <p:nvPr/>
        </p:nvGrpSpPr>
        <p:grpSpPr>
          <a:xfrm>
            <a:off x="457086" y="574784"/>
            <a:ext cx="12296424" cy="6283216"/>
            <a:chOff x="581777" y="448167"/>
            <a:chExt cx="12296424" cy="6283216"/>
          </a:xfrm>
        </p:grpSpPr>
        <p:grpSp>
          <p:nvGrpSpPr>
            <p:cNvPr id="41" name="Group 40">
              <a:extLst>
                <a:ext uri="{FF2B5EF4-FFF2-40B4-BE49-F238E27FC236}">
                  <a16:creationId xmlns:a16="http://schemas.microsoft.com/office/drawing/2014/main" id="{E8F1D15E-5569-A458-0179-1A5B65C258F8}"/>
                </a:ext>
              </a:extLst>
            </p:cNvPr>
            <p:cNvGrpSpPr/>
            <p:nvPr/>
          </p:nvGrpSpPr>
          <p:grpSpPr>
            <a:xfrm>
              <a:off x="581777" y="448167"/>
              <a:ext cx="12296424" cy="6283216"/>
              <a:chOff x="443202" y="395694"/>
              <a:chExt cx="10179449" cy="4033593"/>
            </a:xfrm>
          </p:grpSpPr>
          <p:grpSp>
            <p:nvGrpSpPr>
              <p:cNvPr id="21" name="Group 20">
                <a:extLst>
                  <a:ext uri="{FF2B5EF4-FFF2-40B4-BE49-F238E27FC236}">
                    <a16:creationId xmlns:a16="http://schemas.microsoft.com/office/drawing/2014/main" id="{67F897C1-FC67-A4FF-1D17-CC4AD34734BF}"/>
                  </a:ext>
                </a:extLst>
              </p:cNvPr>
              <p:cNvGrpSpPr/>
              <p:nvPr/>
            </p:nvGrpSpPr>
            <p:grpSpPr>
              <a:xfrm>
                <a:off x="443202" y="395694"/>
                <a:ext cx="10179449" cy="1748955"/>
                <a:chOff x="683021" y="778317"/>
                <a:chExt cx="11043900" cy="1820696"/>
              </a:xfrm>
            </p:grpSpPr>
            <p:grpSp>
              <p:nvGrpSpPr>
                <p:cNvPr id="4" name="Group 3">
                  <a:extLst>
                    <a:ext uri="{FF2B5EF4-FFF2-40B4-BE49-F238E27FC236}">
                      <a16:creationId xmlns:a16="http://schemas.microsoft.com/office/drawing/2014/main" id="{CB9F6B32-9F84-F941-98CE-01B40C2D3134}"/>
                    </a:ext>
                  </a:extLst>
                </p:cNvPr>
                <p:cNvGrpSpPr/>
                <p:nvPr/>
              </p:nvGrpSpPr>
              <p:grpSpPr>
                <a:xfrm>
                  <a:off x="683021" y="778317"/>
                  <a:ext cx="9035596" cy="1039193"/>
                  <a:chOff x="673046" y="778317"/>
                  <a:chExt cx="9988027" cy="1413166"/>
                </a:xfrm>
              </p:grpSpPr>
              <p:sp>
                <p:nvSpPr>
                  <p:cNvPr id="5" name="TextBox 4">
                    <a:extLst>
                      <a:ext uri="{FF2B5EF4-FFF2-40B4-BE49-F238E27FC236}">
                        <a16:creationId xmlns:a16="http://schemas.microsoft.com/office/drawing/2014/main" id="{FE45C52B-716C-4E31-94E2-EE5CCC0EF273}"/>
                      </a:ext>
                    </a:extLst>
                  </p:cNvPr>
                  <p:cNvSpPr txBox="1"/>
                  <p:nvPr/>
                </p:nvSpPr>
                <p:spPr>
                  <a:xfrm>
                    <a:off x="673046" y="1181619"/>
                    <a:ext cx="8427026" cy="1002118"/>
                  </a:xfrm>
                  <a:prstGeom prst="rect">
                    <a:avLst/>
                  </a:prstGeom>
                  <a:noFill/>
                </p:spPr>
                <p:txBody>
                  <a:bodyPr wrap="square" rtlCol="0">
                    <a:spAutoFit/>
                  </a:bodyPr>
                  <a:lstStyle/>
                  <a:p>
                    <a:r>
                      <a:rPr lang="en-US" sz="4000">
                        <a:solidFill>
                          <a:schemeClr val="accent3">
                            <a:lumMod val="50000"/>
                          </a:schemeClr>
                        </a:solidFill>
                      </a:rPr>
                      <a:t>S</a:t>
                    </a:r>
                    <a:r>
                      <a:rPr lang="en-US" sz="3200">
                        <a:solidFill>
                          <a:schemeClr val="bg1"/>
                        </a:solidFill>
                      </a:rPr>
                      <a:t>ingle</a:t>
                    </a:r>
                    <a:r>
                      <a:rPr lang="en-US" sz="3200"/>
                      <a:t> </a:t>
                    </a:r>
                    <a:r>
                      <a:rPr lang="en-US" sz="4000">
                        <a:solidFill>
                          <a:schemeClr val="accent3">
                            <a:lumMod val="50000"/>
                          </a:schemeClr>
                        </a:solidFill>
                      </a:rPr>
                      <a:t>R</a:t>
                    </a:r>
                    <a:r>
                      <a:rPr lang="en-US" sz="3200">
                        <a:solidFill>
                          <a:schemeClr val="bg1"/>
                        </a:solidFill>
                      </a:rPr>
                      <a:t>esponsibility</a:t>
                    </a:r>
                  </a:p>
                </p:txBody>
              </p:sp>
              <p:pic>
                <p:nvPicPr>
                  <p:cNvPr id="12" name="Graphic 11" descr="Doctor male with solid fill">
                    <a:extLst>
                      <a:ext uri="{FF2B5EF4-FFF2-40B4-BE49-F238E27FC236}">
                        <a16:creationId xmlns:a16="http://schemas.microsoft.com/office/drawing/2014/main" id="{4428B9EE-7526-A6CA-865F-F54935865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7907" y="778317"/>
                    <a:ext cx="1413166" cy="1413166"/>
                  </a:xfrm>
                  <a:prstGeom prst="rect">
                    <a:avLst/>
                  </a:prstGeom>
                </p:spPr>
              </p:pic>
            </p:grpSp>
            <p:grpSp>
              <p:nvGrpSpPr>
                <p:cNvPr id="9" name="Group 8">
                  <a:extLst>
                    <a:ext uri="{FF2B5EF4-FFF2-40B4-BE49-F238E27FC236}">
                      <a16:creationId xmlns:a16="http://schemas.microsoft.com/office/drawing/2014/main" id="{A8FB7A76-481E-10A1-5610-2C98E48B88A2}"/>
                    </a:ext>
                  </a:extLst>
                </p:cNvPr>
                <p:cNvGrpSpPr/>
                <p:nvPr/>
              </p:nvGrpSpPr>
              <p:grpSpPr>
                <a:xfrm>
                  <a:off x="683021" y="1619014"/>
                  <a:ext cx="11043900" cy="979999"/>
                  <a:chOff x="435339" y="2100250"/>
                  <a:chExt cx="11528376" cy="830764"/>
                </a:xfrm>
              </p:grpSpPr>
              <p:sp>
                <p:nvSpPr>
                  <p:cNvPr id="11" name="TextBox 10">
                    <a:extLst>
                      <a:ext uri="{FF2B5EF4-FFF2-40B4-BE49-F238E27FC236}">
                        <a16:creationId xmlns:a16="http://schemas.microsoft.com/office/drawing/2014/main" id="{28DE306A-9BC8-C420-FA82-25E8D1A34F35}"/>
                      </a:ext>
                    </a:extLst>
                  </p:cNvPr>
                  <p:cNvSpPr txBox="1"/>
                  <p:nvPr/>
                </p:nvSpPr>
                <p:spPr>
                  <a:xfrm>
                    <a:off x="435339" y="2195355"/>
                    <a:ext cx="11528376" cy="579106"/>
                  </a:xfrm>
                  <a:prstGeom prst="rect">
                    <a:avLst/>
                  </a:prstGeom>
                  <a:noFill/>
                </p:spPr>
                <p:txBody>
                  <a:bodyPr wrap="square" rtlCol="0">
                    <a:spAutoFit/>
                  </a:bodyPr>
                  <a:lstStyle/>
                  <a:p>
                    <a:r>
                      <a:rPr lang="en-US" sz="3200">
                        <a:solidFill>
                          <a:schemeClr val="accent3">
                            <a:lumMod val="50000"/>
                          </a:schemeClr>
                        </a:solidFill>
                      </a:rPr>
                      <a:t>O</a:t>
                    </a:r>
                    <a:r>
                      <a:rPr lang="en-US" sz="3200">
                        <a:solidFill>
                          <a:schemeClr val="bg1"/>
                        </a:solidFill>
                      </a:rPr>
                      <a:t>pen-</a:t>
                    </a:r>
                    <a:r>
                      <a:rPr lang="en-US" sz="3200">
                        <a:solidFill>
                          <a:schemeClr val="accent3">
                            <a:lumMod val="50000"/>
                          </a:schemeClr>
                        </a:solidFill>
                      </a:rPr>
                      <a:t>C</a:t>
                    </a:r>
                    <a:r>
                      <a:rPr lang="en-US" sz="3200">
                        <a:solidFill>
                          <a:schemeClr val="bg1"/>
                        </a:solidFill>
                      </a:rPr>
                      <a:t>losed </a:t>
                    </a:r>
                    <a:r>
                      <a:rPr lang="en-US" sz="3200">
                        <a:solidFill>
                          <a:schemeClr val="accent3">
                            <a:lumMod val="50000"/>
                          </a:schemeClr>
                        </a:solidFill>
                      </a:rPr>
                      <a:t>P</a:t>
                    </a:r>
                    <a:r>
                      <a:rPr lang="en-US" sz="3200">
                        <a:solidFill>
                          <a:schemeClr val="bg1"/>
                        </a:solidFill>
                      </a:rPr>
                      <a:t>rinciple (</a:t>
                    </a:r>
                    <a:r>
                      <a:rPr lang="en-US" sz="3200">
                        <a:solidFill>
                          <a:schemeClr val="accent3">
                            <a:lumMod val="50000"/>
                          </a:schemeClr>
                        </a:solidFill>
                      </a:rPr>
                      <a:t>OCP</a:t>
                    </a:r>
                    <a:r>
                      <a:rPr lang="en-US" sz="3200">
                        <a:solidFill>
                          <a:schemeClr val="bg1"/>
                        </a:solidFill>
                      </a:rPr>
                      <a:t>)</a:t>
                    </a:r>
                  </a:p>
                </p:txBody>
              </p:sp>
              <p:pic>
                <p:nvPicPr>
                  <p:cNvPr id="8" name="Graphic 7" descr="Basic Shapes outline">
                    <a:extLst>
                      <a:ext uri="{FF2B5EF4-FFF2-40B4-BE49-F238E27FC236}">
                        <a16:creationId xmlns:a16="http://schemas.microsoft.com/office/drawing/2014/main" id="{5F74BB15-61E0-64AB-B98A-77E36AE995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4895" y="2100250"/>
                    <a:ext cx="1061829" cy="830764"/>
                  </a:xfrm>
                  <a:prstGeom prst="rect">
                    <a:avLst/>
                  </a:prstGeom>
                </p:spPr>
              </p:pic>
            </p:grpSp>
          </p:grpSp>
          <p:sp>
            <p:nvSpPr>
              <p:cNvPr id="19" name="TextBox 18">
                <a:extLst>
                  <a:ext uri="{FF2B5EF4-FFF2-40B4-BE49-F238E27FC236}">
                    <a16:creationId xmlns:a16="http://schemas.microsoft.com/office/drawing/2014/main" id="{D0F373D1-E6E3-C4AD-51EA-BA174A5C0D7E}"/>
                  </a:ext>
                </a:extLst>
              </p:cNvPr>
              <p:cNvSpPr txBox="1"/>
              <p:nvPr/>
            </p:nvSpPr>
            <p:spPr>
              <a:xfrm>
                <a:off x="496266" y="2121577"/>
                <a:ext cx="7480890" cy="375404"/>
              </a:xfrm>
              <a:prstGeom prst="rect">
                <a:avLst/>
              </a:prstGeom>
              <a:noFill/>
            </p:spPr>
            <p:txBody>
              <a:bodyPr wrap="square">
                <a:spAutoFit/>
              </a:bodyPr>
              <a:lstStyle/>
              <a:p>
                <a:r>
                  <a:rPr lang="en-US" sz="3200">
                    <a:solidFill>
                      <a:schemeClr val="accent3">
                        <a:lumMod val="50000"/>
                      </a:schemeClr>
                    </a:solidFill>
                  </a:rPr>
                  <a:t>L</a:t>
                </a:r>
                <a:r>
                  <a:rPr lang="en-US" sz="3200">
                    <a:solidFill>
                      <a:schemeClr val="bg1"/>
                    </a:solidFill>
                  </a:rPr>
                  <a:t>iskov Substitution Principle</a:t>
                </a:r>
              </a:p>
            </p:txBody>
          </p:sp>
          <p:grpSp>
            <p:nvGrpSpPr>
              <p:cNvPr id="40" name="Group 39">
                <a:extLst>
                  <a:ext uri="{FF2B5EF4-FFF2-40B4-BE49-F238E27FC236}">
                    <a16:creationId xmlns:a16="http://schemas.microsoft.com/office/drawing/2014/main" id="{DBF3100D-192C-13E8-8F1B-F442D364DA52}"/>
                  </a:ext>
                </a:extLst>
              </p:cNvPr>
              <p:cNvGrpSpPr/>
              <p:nvPr/>
            </p:nvGrpSpPr>
            <p:grpSpPr>
              <a:xfrm>
                <a:off x="468570" y="2588245"/>
                <a:ext cx="8142196" cy="1090333"/>
                <a:chOff x="468570" y="2588245"/>
                <a:chExt cx="8142196" cy="1090333"/>
              </a:xfrm>
            </p:grpSpPr>
            <p:sp>
              <p:nvSpPr>
                <p:cNvPr id="14" name="TextBox 13">
                  <a:extLst>
                    <a:ext uri="{FF2B5EF4-FFF2-40B4-BE49-F238E27FC236}">
                      <a16:creationId xmlns:a16="http://schemas.microsoft.com/office/drawing/2014/main" id="{39BE27A0-A521-C89D-1D28-331EE2DA6C2D}"/>
                    </a:ext>
                  </a:extLst>
                </p:cNvPr>
                <p:cNvSpPr txBox="1"/>
                <p:nvPr/>
              </p:nvSpPr>
              <p:spPr>
                <a:xfrm>
                  <a:off x="468570" y="2816804"/>
                  <a:ext cx="7388575" cy="861774"/>
                </a:xfrm>
                <a:prstGeom prst="rect">
                  <a:avLst/>
                </a:prstGeom>
                <a:noFill/>
              </p:spPr>
              <p:txBody>
                <a:bodyPr wrap="square" rtlCol="0">
                  <a:spAutoFit/>
                </a:bodyPr>
                <a:lstStyle/>
                <a:p>
                  <a:r>
                    <a:rPr lang="en-US" sz="3200" i="0">
                      <a:solidFill>
                        <a:schemeClr val="accent3">
                          <a:lumMod val="50000"/>
                        </a:schemeClr>
                      </a:solidFill>
                      <a:effectLst/>
                      <a:latin typeface="YouTube Sans"/>
                    </a:rPr>
                    <a:t>I</a:t>
                  </a:r>
                  <a:r>
                    <a:rPr lang="en-US" sz="3200" i="0">
                      <a:solidFill>
                        <a:srgbClr val="0F0F0F"/>
                      </a:solidFill>
                      <a:effectLst/>
                      <a:latin typeface="YouTube Sans"/>
                    </a:rPr>
                    <a:t>nterface Segregation Principle</a:t>
                  </a:r>
                </a:p>
                <a:p>
                  <a:endParaRPr lang="en-US" sz="1600"/>
                </a:p>
              </p:txBody>
            </p:sp>
            <p:pic>
              <p:nvPicPr>
                <p:cNvPr id="3" name="Graphic 2" descr="Printer with solid fill">
                  <a:extLst>
                    <a:ext uri="{FF2B5EF4-FFF2-40B4-BE49-F238E27FC236}">
                      <a16:creationId xmlns:a16="http://schemas.microsoft.com/office/drawing/2014/main" id="{A2062DB3-BCA0-FA37-9A74-B24A55784F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48992" y="2588245"/>
                  <a:ext cx="861774" cy="861774"/>
                </a:xfrm>
                <a:prstGeom prst="rect">
                  <a:avLst/>
                </a:prstGeom>
              </p:spPr>
            </p:pic>
          </p:grpSp>
          <p:grpSp>
            <p:nvGrpSpPr>
              <p:cNvPr id="39" name="Group 38">
                <a:extLst>
                  <a:ext uri="{FF2B5EF4-FFF2-40B4-BE49-F238E27FC236}">
                    <a16:creationId xmlns:a16="http://schemas.microsoft.com/office/drawing/2014/main" id="{F8C838C2-3243-8970-40CE-0BC77CCD5481}"/>
                  </a:ext>
                </a:extLst>
              </p:cNvPr>
              <p:cNvGrpSpPr/>
              <p:nvPr/>
            </p:nvGrpSpPr>
            <p:grpSpPr>
              <a:xfrm>
                <a:off x="443202" y="3338954"/>
                <a:ext cx="8275717" cy="1090333"/>
                <a:chOff x="443202" y="3338954"/>
                <a:chExt cx="8275717" cy="1090333"/>
              </a:xfrm>
            </p:grpSpPr>
            <p:sp>
              <p:nvSpPr>
                <p:cNvPr id="13" name="TextBox 12">
                  <a:extLst>
                    <a:ext uri="{FF2B5EF4-FFF2-40B4-BE49-F238E27FC236}">
                      <a16:creationId xmlns:a16="http://schemas.microsoft.com/office/drawing/2014/main" id="{29026BE4-DED4-2471-B368-2F7B560F0B76}"/>
                    </a:ext>
                  </a:extLst>
                </p:cNvPr>
                <p:cNvSpPr txBox="1"/>
                <p:nvPr/>
              </p:nvSpPr>
              <p:spPr>
                <a:xfrm>
                  <a:off x="443202" y="3567513"/>
                  <a:ext cx="6613604" cy="861774"/>
                </a:xfrm>
                <a:prstGeom prst="rect">
                  <a:avLst/>
                </a:prstGeom>
                <a:noFill/>
              </p:spPr>
              <p:txBody>
                <a:bodyPr wrap="square" rtlCol="0">
                  <a:spAutoFit/>
                </a:bodyPr>
                <a:lstStyle/>
                <a:p>
                  <a:r>
                    <a:rPr lang="en-US" sz="3200" i="0">
                      <a:solidFill>
                        <a:srgbClr val="0F0F0F"/>
                      </a:solidFill>
                      <a:effectLst/>
                      <a:latin typeface="YouTube Sans"/>
                    </a:rPr>
                    <a:t> </a:t>
                  </a:r>
                  <a:r>
                    <a:rPr lang="en-US" sz="3200" i="0">
                      <a:solidFill>
                        <a:schemeClr val="accent3">
                          <a:lumMod val="50000"/>
                        </a:schemeClr>
                      </a:solidFill>
                      <a:effectLst/>
                      <a:latin typeface="YouTube Sans"/>
                    </a:rPr>
                    <a:t>D</a:t>
                  </a:r>
                  <a:r>
                    <a:rPr lang="en-US" sz="3200" i="0">
                      <a:solidFill>
                        <a:srgbClr val="0F0F0F"/>
                      </a:solidFill>
                      <a:effectLst/>
                      <a:latin typeface="YouTube Sans"/>
                    </a:rPr>
                    <a:t>ependency Inversion Principle</a:t>
                  </a:r>
                </a:p>
                <a:p>
                  <a:endParaRPr lang="en-US"/>
                </a:p>
              </p:txBody>
            </p:sp>
            <p:pic>
              <p:nvPicPr>
                <p:cNvPr id="17" name="Graphic 16" descr="Database with solid fill">
                  <a:extLst>
                    <a:ext uri="{FF2B5EF4-FFF2-40B4-BE49-F238E27FC236}">
                      <a16:creationId xmlns:a16="http://schemas.microsoft.com/office/drawing/2014/main" id="{7ED57BE7-493C-396C-B332-AF91D980F7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57145" y="3338954"/>
                  <a:ext cx="861774" cy="861774"/>
                </a:xfrm>
                <a:prstGeom prst="rect">
                  <a:avLst/>
                </a:prstGeom>
              </p:spPr>
            </p:pic>
          </p:grpSp>
        </p:grpSp>
        <p:pic>
          <p:nvPicPr>
            <p:cNvPr id="43" name="Graphic 42" descr="Dove with solid fill">
              <a:extLst>
                <a:ext uri="{FF2B5EF4-FFF2-40B4-BE49-F238E27FC236}">
                  <a16:creationId xmlns:a16="http://schemas.microsoft.com/office/drawing/2014/main" id="{E249EEA2-7872-1C85-2AFE-69448CF29A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58453" y="2971800"/>
              <a:ext cx="914400" cy="914400"/>
            </a:xfrm>
            <a:prstGeom prst="rect">
              <a:avLst/>
            </a:prstGeom>
          </p:spPr>
        </p:pic>
      </p:grpSp>
    </p:spTree>
    <p:extLst>
      <p:ext uri="{BB962C8B-B14F-4D97-AF65-F5344CB8AC3E}">
        <p14:creationId xmlns:p14="http://schemas.microsoft.com/office/powerpoint/2010/main" val="53261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Graphic 7" descr="Loudly crying face outline with solid fill">
            <a:extLst>
              <a:ext uri="{FF2B5EF4-FFF2-40B4-BE49-F238E27FC236}">
                <a16:creationId xmlns:a16="http://schemas.microsoft.com/office/drawing/2014/main" id="{0F1DA010-7CCD-DECA-A9D8-A3BBE91380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1973" y="550719"/>
            <a:ext cx="1880754" cy="1880754"/>
          </a:xfrm>
          <a:prstGeom prst="rect">
            <a:avLst/>
          </a:prstGeom>
        </p:spPr>
      </p:pic>
      <p:grpSp>
        <p:nvGrpSpPr>
          <p:cNvPr id="5" name="Group 4">
            <a:extLst>
              <a:ext uri="{FF2B5EF4-FFF2-40B4-BE49-F238E27FC236}">
                <a16:creationId xmlns:a16="http://schemas.microsoft.com/office/drawing/2014/main" id="{43B3174B-84F8-39FA-D188-6E2D00120FB6}"/>
              </a:ext>
            </a:extLst>
          </p:cNvPr>
          <p:cNvGrpSpPr/>
          <p:nvPr/>
        </p:nvGrpSpPr>
        <p:grpSpPr>
          <a:xfrm>
            <a:off x="237009" y="779318"/>
            <a:ext cx="11781808" cy="4892746"/>
            <a:chOff x="245919" y="394855"/>
            <a:chExt cx="10868889" cy="2437454"/>
          </a:xfrm>
        </p:grpSpPr>
        <p:sp>
          <p:nvSpPr>
            <p:cNvPr id="4" name="TextBox 3">
              <a:extLst>
                <a:ext uri="{FF2B5EF4-FFF2-40B4-BE49-F238E27FC236}">
                  <a16:creationId xmlns:a16="http://schemas.microsoft.com/office/drawing/2014/main" id="{EA3AC8E6-2A26-E9B9-0284-B204B7ACC9DB}"/>
                </a:ext>
              </a:extLst>
            </p:cNvPr>
            <p:cNvSpPr txBox="1"/>
            <p:nvPr/>
          </p:nvSpPr>
          <p:spPr>
            <a:xfrm>
              <a:off x="304801" y="394855"/>
              <a:ext cx="10810007" cy="769441"/>
            </a:xfrm>
            <a:prstGeom prst="rect">
              <a:avLst/>
            </a:prstGeom>
            <a:noFill/>
          </p:spPr>
          <p:txBody>
            <a:bodyPr wrap="square" rtlCol="0">
              <a:spAutoFit/>
            </a:bodyPr>
            <a:lstStyle/>
            <a:p>
              <a:r>
                <a:rPr lang="en-US" sz="4400">
                  <a:solidFill>
                    <a:schemeClr val="bg1"/>
                  </a:solidFill>
                </a:rPr>
                <a:t>Before saying goodbye to code smells </a:t>
              </a:r>
            </a:p>
          </p:txBody>
        </p:sp>
        <p:sp>
          <p:nvSpPr>
            <p:cNvPr id="9" name="TextBox 8">
              <a:extLst>
                <a:ext uri="{FF2B5EF4-FFF2-40B4-BE49-F238E27FC236}">
                  <a16:creationId xmlns:a16="http://schemas.microsoft.com/office/drawing/2014/main" id="{1D68B57B-9157-50B0-E445-690EFF7B743D}"/>
                </a:ext>
              </a:extLst>
            </p:cNvPr>
            <p:cNvSpPr txBox="1"/>
            <p:nvPr/>
          </p:nvSpPr>
          <p:spPr>
            <a:xfrm>
              <a:off x="245919" y="1262649"/>
              <a:ext cx="10810007" cy="1569660"/>
            </a:xfrm>
            <a:prstGeom prst="rect">
              <a:avLst/>
            </a:prstGeom>
            <a:noFill/>
          </p:spPr>
          <p:txBody>
            <a:bodyPr wrap="square" rtlCol="0">
              <a:spAutoFit/>
            </a:bodyPr>
            <a:lstStyle/>
            <a:p>
              <a:r>
                <a:rPr lang="en-US" sz="4800">
                  <a:solidFill>
                    <a:schemeClr val="bg1"/>
                  </a:solidFill>
                </a:rPr>
                <a:t>Let’s have a look about </a:t>
              </a:r>
              <a:r>
                <a:rPr lang="en-US" sz="4800">
                  <a:solidFill>
                    <a:srgbClr val="C00000"/>
                  </a:solidFill>
                </a:rPr>
                <a:t>properties</a:t>
              </a:r>
              <a:r>
                <a:rPr lang="en-US" sz="4800">
                  <a:solidFill>
                    <a:schemeClr val="bg1"/>
                  </a:solidFill>
                </a:rPr>
                <a:t> of </a:t>
              </a:r>
              <a:r>
                <a:rPr lang="en-US" sz="4800" err="1">
                  <a:solidFill>
                    <a:srgbClr val="FF0000"/>
                  </a:solidFill>
                </a:rPr>
                <a:t>oop</a:t>
              </a:r>
              <a:r>
                <a:rPr lang="en-US" sz="4800">
                  <a:solidFill>
                    <a:schemeClr val="bg1"/>
                  </a:solidFill>
                </a:rPr>
                <a:t> code smells </a:t>
              </a:r>
            </a:p>
          </p:txBody>
        </p:sp>
      </p:grpSp>
    </p:spTree>
    <p:extLst>
      <p:ext uri="{BB962C8B-B14F-4D97-AF65-F5344CB8AC3E}">
        <p14:creationId xmlns:p14="http://schemas.microsoft.com/office/powerpoint/2010/main" val="81442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578D4F-3B62-CAC6-AF43-33908266F5B0}"/>
              </a:ext>
            </a:extLst>
          </p:cNvPr>
          <p:cNvSpPr txBox="1"/>
          <p:nvPr/>
        </p:nvSpPr>
        <p:spPr>
          <a:xfrm>
            <a:off x="445943" y="1033257"/>
            <a:ext cx="11300114" cy="5078313"/>
          </a:xfrm>
          <a:prstGeom prst="rect">
            <a:avLst/>
          </a:prstGeom>
          <a:noFill/>
        </p:spPr>
        <p:txBody>
          <a:bodyPr wrap="square">
            <a:spAutoFit/>
          </a:bodyPr>
          <a:lstStyle/>
          <a:p>
            <a:r>
              <a:rPr lang="en-US" sz="4400" dirty="0">
                <a:solidFill>
                  <a:prstClr val="black"/>
                </a:solidFill>
                <a:latin typeface="Calibri" panose="020F0502020204030204"/>
              </a:rPr>
              <a:t>Why is technical debt important 🤔?</a:t>
            </a:r>
          </a:p>
          <a:p>
            <a:endParaRPr lang="en-US" sz="4000" dirty="0">
              <a:solidFill>
                <a:prstClr val="black"/>
              </a:solidFill>
              <a:latin typeface="Calibri" panose="020F0502020204030204"/>
            </a:endParaRPr>
          </a:p>
          <a:p>
            <a:r>
              <a:rPr lang="en-US" sz="4000" dirty="0">
                <a:solidFill>
                  <a:prstClr val="black"/>
                </a:solidFill>
                <a:latin typeface="Calibri" panose="020F0502020204030204"/>
              </a:rPr>
              <a:t>As technical debt accumulates, the teams become less capable of focusing on growth and new features and become more concerned with putting out fires -- implementing short-term solutions to longstanding, worsening core problems.</a:t>
            </a:r>
          </a:p>
          <a:p>
            <a:endParaRPr lang="en-US" sz="4000" dirty="0">
              <a:solidFill>
                <a:prstClr val="black"/>
              </a:solidFill>
              <a:latin typeface="Calibri" panose="020F0502020204030204"/>
            </a:endParaRPr>
          </a:p>
        </p:txBody>
      </p:sp>
    </p:spTree>
    <p:extLst>
      <p:ext uri="{BB962C8B-B14F-4D97-AF65-F5344CB8AC3E}">
        <p14:creationId xmlns:p14="http://schemas.microsoft.com/office/powerpoint/2010/main" val="2515856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68B57B-9157-50B0-E445-690EFF7B743D}"/>
              </a:ext>
            </a:extLst>
          </p:cNvPr>
          <p:cNvSpPr txBox="1"/>
          <p:nvPr/>
        </p:nvSpPr>
        <p:spPr>
          <a:xfrm>
            <a:off x="145474" y="-82595"/>
            <a:ext cx="10810007" cy="1569660"/>
          </a:xfrm>
          <a:prstGeom prst="rect">
            <a:avLst/>
          </a:prstGeom>
          <a:noFill/>
        </p:spPr>
        <p:txBody>
          <a:bodyPr wrap="square" rtlCol="0">
            <a:spAutoFit/>
          </a:bodyPr>
          <a:lstStyle/>
          <a:p>
            <a:r>
              <a:rPr lang="en-US" sz="4800">
                <a:solidFill>
                  <a:srgbClr val="C00000"/>
                </a:solidFill>
              </a:rPr>
              <a:t>Effect </a:t>
            </a:r>
            <a:r>
              <a:rPr lang="en-US" sz="4800">
                <a:solidFill>
                  <a:schemeClr val="bg1"/>
                </a:solidFill>
              </a:rPr>
              <a:t> of </a:t>
            </a:r>
            <a:r>
              <a:rPr lang="en-US" sz="4800">
                <a:solidFill>
                  <a:srgbClr val="FF0000"/>
                </a:solidFill>
              </a:rPr>
              <a:t>not </a:t>
            </a:r>
            <a:r>
              <a:rPr lang="en-US" sz="4800">
                <a:solidFill>
                  <a:schemeClr val="bg1"/>
                </a:solidFill>
              </a:rPr>
              <a:t>using </a:t>
            </a:r>
            <a:r>
              <a:rPr lang="en-US" sz="4800" b="0" i="0">
                <a:solidFill>
                  <a:schemeClr val="bg1"/>
                </a:solidFill>
                <a:effectLst/>
                <a:latin typeface="Georgia" panose="02040502050405020303" pitchFamily="18" charset="0"/>
              </a:rPr>
              <a:t>divergent change</a:t>
            </a:r>
            <a:r>
              <a:rPr lang="en-US" sz="3200" b="0" i="0">
                <a:solidFill>
                  <a:schemeClr val="bg1"/>
                </a:solidFill>
                <a:effectLst/>
                <a:latin typeface="Georgia" panose="02040502050405020303" pitchFamily="18" charset="0"/>
              </a:rPr>
              <a:t> </a:t>
            </a:r>
            <a:endParaRPr lang="en-US" sz="3200">
              <a:solidFill>
                <a:schemeClr val="bg1"/>
              </a:solidFill>
            </a:endParaRPr>
          </a:p>
          <a:p>
            <a:endParaRPr lang="en-US" sz="4800">
              <a:solidFill>
                <a:schemeClr val="bg1"/>
              </a:solidFill>
            </a:endParaRPr>
          </a:p>
        </p:txBody>
      </p:sp>
      <p:sp>
        <p:nvSpPr>
          <p:cNvPr id="3" name="TextBox 2">
            <a:extLst>
              <a:ext uri="{FF2B5EF4-FFF2-40B4-BE49-F238E27FC236}">
                <a16:creationId xmlns:a16="http://schemas.microsoft.com/office/drawing/2014/main" id="{89FE3D85-3D8A-C9BD-8406-17130AEB5813}"/>
              </a:ext>
            </a:extLst>
          </p:cNvPr>
          <p:cNvSpPr txBox="1"/>
          <p:nvPr/>
        </p:nvSpPr>
        <p:spPr>
          <a:xfrm>
            <a:off x="3515289" y="1002756"/>
            <a:ext cx="5083489" cy="923330"/>
          </a:xfrm>
          <a:prstGeom prst="rect">
            <a:avLst/>
          </a:prstGeom>
          <a:noFill/>
        </p:spPr>
        <p:txBody>
          <a:bodyPr wrap="square" rtlCol="0">
            <a:spAutoFit/>
          </a:bodyPr>
          <a:lstStyle/>
          <a:p>
            <a:r>
              <a:rPr lang="en-US" sz="5400">
                <a:solidFill>
                  <a:schemeClr val="bg1"/>
                </a:solidFill>
              </a:rPr>
              <a:t>Fragility</a:t>
            </a:r>
            <a:endParaRPr lang="en-US" sz="2400">
              <a:solidFill>
                <a:schemeClr val="bg1"/>
              </a:solidFill>
            </a:endParaRPr>
          </a:p>
        </p:txBody>
      </p:sp>
      <p:sp>
        <p:nvSpPr>
          <p:cNvPr id="20" name="TextBox 19">
            <a:extLst>
              <a:ext uri="{FF2B5EF4-FFF2-40B4-BE49-F238E27FC236}">
                <a16:creationId xmlns:a16="http://schemas.microsoft.com/office/drawing/2014/main" id="{40FD7F7D-19B0-12A1-F482-8C4543DB1C27}"/>
              </a:ext>
            </a:extLst>
          </p:cNvPr>
          <p:cNvSpPr txBox="1"/>
          <p:nvPr/>
        </p:nvSpPr>
        <p:spPr>
          <a:xfrm>
            <a:off x="8502173" y="1214087"/>
            <a:ext cx="1872314" cy="1423998"/>
          </a:xfrm>
          <a:prstGeom prst="rect">
            <a:avLst/>
          </a:prstGeom>
          <a:noFill/>
        </p:spPr>
        <p:txBody>
          <a:bodyPr wrap="square" rtlCol="0">
            <a:spAutoFit/>
          </a:bodyPr>
          <a:lstStyle/>
          <a:p>
            <a:r>
              <a:rPr lang="ar-EG" sz="4400">
                <a:solidFill>
                  <a:schemeClr val="accent3">
                    <a:lumMod val="50000"/>
                  </a:schemeClr>
                </a:solidFill>
              </a:rPr>
              <a:t>هَشاشَة</a:t>
            </a:r>
            <a:r>
              <a:rPr lang="ar-EG" sz="3200"/>
              <a:t> </a:t>
            </a:r>
          </a:p>
          <a:p>
            <a:endParaRPr lang="ar-EG"/>
          </a:p>
        </p:txBody>
      </p:sp>
      <p:sp>
        <p:nvSpPr>
          <p:cNvPr id="21" name="TextBox 20">
            <a:extLst>
              <a:ext uri="{FF2B5EF4-FFF2-40B4-BE49-F238E27FC236}">
                <a16:creationId xmlns:a16="http://schemas.microsoft.com/office/drawing/2014/main" id="{6DC26051-D284-302F-08C0-A54ABAD05140}"/>
              </a:ext>
            </a:extLst>
          </p:cNvPr>
          <p:cNvSpPr txBox="1"/>
          <p:nvPr/>
        </p:nvSpPr>
        <p:spPr>
          <a:xfrm>
            <a:off x="145474" y="2513580"/>
            <a:ext cx="11823121" cy="2135996"/>
          </a:xfrm>
          <a:prstGeom prst="rect">
            <a:avLst/>
          </a:prstGeom>
          <a:noFill/>
        </p:spPr>
        <p:txBody>
          <a:bodyPr wrap="square" rtlCol="0">
            <a:spAutoFit/>
          </a:bodyPr>
          <a:lstStyle/>
          <a:p>
            <a:r>
              <a:rPr lang="en-US" sz="4800">
                <a:solidFill>
                  <a:schemeClr val="bg2"/>
                </a:solidFill>
              </a:rPr>
              <a:t>The software </a:t>
            </a:r>
            <a:r>
              <a:rPr lang="en-US" sz="4800">
                <a:solidFill>
                  <a:srgbClr val="C00000"/>
                </a:solidFill>
              </a:rPr>
              <a:t>breaks</a:t>
            </a:r>
            <a:r>
              <a:rPr lang="en-US" sz="4800">
                <a:solidFill>
                  <a:schemeClr val="bg2"/>
                </a:solidFill>
              </a:rPr>
              <a:t> in many places due to a </a:t>
            </a:r>
            <a:r>
              <a:rPr lang="en-US" sz="4800">
                <a:solidFill>
                  <a:srgbClr val="C00000"/>
                </a:solidFill>
              </a:rPr>
              <a:t>single</a:t>
            </a:r>
            <a:r>
              <a:rPr lang="en-US" sz="4800">
                <a:solidFill>
                  <a:schemeClr val="bg2"/>
                </a:solidFill>
              </a:rPr>
              <a:t> change.</a:t>
            </a:r>
          </a:p>
        </p:txBody>
      </p:sp>
    </p:spTree>
    <p:extLst>
      <p:ext uri="{BB962C8B-B14F-4D97-AF65-F5344CB8AC3E}">
        <p14:creationId xmlns:p14="http://schemas.microsoft.com/office/powerpoint/2010/main" val="45928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68B57B-9157-50B0-E445-690EFF7B743D}"/>
              </a:ext>
            </a:extLst>
          </p:cNvPr>
          <p:cNvSpPr txBox="1"/>
          <p:nvPr/>
        </p:nvSpPr>
        <p:spPr>
          <a:xfrm>
            <a:off x="256310" y="0"/>
            <a:ext cx="10810007" cy="830997"/>
          </a:xfrm>
          <a:prstGeom prst="rect">
            <a:avLst/>
          </a:prstGeom>
          <a:noFill/>
        </p:spPr>
        <p:txBody>
          <a:bodyPr wrap="square" rtlCol="0">
            <a:spAutoFit/>
          </a:bodyPr>
          <a:lstStyle/>
          <a:p>
            <a:r>
              <a:rPr lang="en-US" sz="4800">
                <a:solidFill>
                  <a:srgbClr val="C00000"/>
                </a:solidFill>
              </a:rPr>
              <a:t>properties</a:t>
            </a:r>
            <a:r>
              <a:rPr lang="en-US" sz="4800">
                <a:solidFill>
                  <a:schemeClr val="bg1"/>
                </a:solidFill>
              </a:rPr>
              <a:t> of </a:t>
            </a:r>
            <a:r>
              <a:rPr lang="en-US" sz="4800" err="1">
                <a:solidFill>
                  <a:srgbClr val="FF0000"/>
                </a:solidFill>
              </a:rPr>
              <a:t>oop</a:t>
            </a:r>
            <a:r>
              <a:rPr lang="en-US" sz="4800">
                <a:solidFill>
                  <a:schemeClr val="bg1"/>
                </a:solidFill>
              </a:rPr>
              <a:t> code smells </a:t>
            </a:r>
          </a:p>
        </p:txBody>
      </p:sp>
      <p:sp>
        <p:nvSpPr>
          <p:cNvPr id="10" name="TextBox 9">
            <a:extLst>
              <a:ext uri="{FF2B5EF4-FFF2-40B4-BE49-F238E27FC236}">
                <a16:creationId xmlns:a16="http://schemas.microsoft.com/office/drawing/2014/main" id="{E20D2462-37DC-A65A-428E-4580AF3A891A}"/>
              </a:ext>
            </a:extLst>
          </p:cNvPr>
          <p:cNvSpPr txBox="1"/>
          <p:nvPr/>
        </p:nvSpPr>
        <p:spPr>
          <a:xfrm>
            <a:off x="190501" y="1309254"/>
            <a:ext cx="4225636" cy="1938992"/>
          </a:xfrm>
          <a:prstGeom prst="rect">
            <a:avLst/>
          </a:prstGeom>
          <a:noFill/>
        </p:spPr>
        <p:txBody>
          <a:bodyPr wrap="square" rtlCol="0">
            <a:spAutoFit/>
          </a:bodyPr>
          <a:lstStyle/>
          <a:p>
            <a:r>
              <a:rPr lang="en-US" sz="4800">
                <a:solidFill>
                  <a:schemeClr val="bg1"/>
                </a:solidFill>
              </a:rPr>
              <a:t>(1) Rigidity</a:t>
            </a:r>
            <a:r>
              <a:rPr lang="en-US" sz="3600">
                <a:solidFill>
                  <a:schemeClr val="bg1"/>
                </a:solidFill>
              </a:rPr>
              <a:t> </a:t>
            </a:r>
            <a:r>
              <a:rPr lang="ar-EG" sz="3600">
                <a:solidFill>
                  <a:schemeClr val="bg1"/>
                </a:solidFill>
              </a:rPr>
              <a:t>								</a:t>
            </a:r>
            <a:endParaRPr lang="en-US">
              <a:solidFill>
                <a:schemeClr val="bg1"/>
              </a:solidFill>
            </a:endParaRPr>
          </a:p>
        </p:txBody>
      </p:sp>
      <p:sp>
        <p:nvSpPr>
          <p:cNvPr id="11" name="TextBox 10">
            <a:extLst>
              <a:ext uri="{FF2B5EF4-FFF2-40B4-BE49-F238E27FC236}">
                <a16:creationId xmlns:a16="http://schemas.microsoft.com/office/drawing/2014/main" id="{7539FF56-DE03-F0F7-1371-E8492DD4852D}"/>
              </a:ext>
            </a:extLst>
          </p:cNvPr>
          <p:cNvSpPr txBox="1"/>
          <p:nvPr/>
        </p:nvSpPr>
        <p:spPr>
          <a:xfrm>
            <a:off x="9611591" y="1413388"/>
            <a:ext cx="4613563" cy="830997"/>
          </a:xfrm>
          <a:prstGeom prst="rect">
            <a:avLst/>
          </a:prstGeom>
          <a:noFill/>
        </p:spPr>
        <p:txBody>
          <a:bodyPr wrap="square" rtlCol="0">
            <a:spAutoFit/>
          </a:bodyPr>
          <a:lstStyle/>
          <a:p>
            <a:r>
              <a:rPr lang="ar-EG" sz="4800">
                <a:solidFill>
                  <a:schemeClr val="accent3">
                    <a:lumMod val="50000"/>
                  </a:schemeClr>
                </a:solidFill>
              </a:rPr>
              <a:t>صَلَابَةٌ</a:t>
            </a:r>
            <a:r>
              <a:rPr lang="ar-EG"/>
              <a:t>.</a:t>
            </a:r>
          </a:p>
        </p:txBody>
      </p:sp>
      <p:sp>
        <p:nvSpPr>
          <p:cNvPr id="12" name="TextBox 11">
            <a:extLst>
              <a:ext uri="{FF2B5EF4-FFF2-40B4-BE49-F238E27FC236}">
                <a16:creationId xmlns:a16="http://schemas.microsoft.com/office/drawing/2014/main" id="{397FEC4F-1891-7D3F-2733-6337754C8579}"/>
              </a:ext>
            </a:extLst>
          </p:cNvPr>
          <p:cNvSpPr txBox="1"/>
          <p:nvPr/>
        </p:nvSpPr>
        <p:spPr>
          <a:xfrm>
            <a:off x="72738" y="2135566"/>
            <a:ext cx="12091554" cy="2585323"/>
          </a:xfrm>
          <a:prstGeom prst="rect">
            <a:avLst/>
          </a:prstGeom>
          <a:noFill/>
        </p:spPr>
        <p:txBody>
          <a:bodyPr wrap="square" rtlCol="0">
            <a:spAutoFit/>
          </a:bodyPr>
          <a:lstStyle/>
          <a:p>
            <a:r>
              <a:rPr lang="en-US" sz="5400">
                <a:solidFill>
                  <a:schemeClr val="bg1"/>
                </a:solidFill>
              </a:rPr>
              <a:t>The software is </a:t>
            </a:r>
            <a:r>
              <a:rPr lang="en-US" sz="5400">
                <a:solidFill>
                  <a:srgbClr val="FF0000"/>
                </a:solidFill>
              </a:rPr>
              <a:t>difficult</a:t>
            </a:r>
            <a:r>
              <a:rPr lang="en-US" sz="5400">
                <a:solidFill>
                  <a:schemeClr val="bg1"/>
                </a:solidFill>
              </a:rPr>
              <a:t> to change. A </a:t>
            </a:r>
            <a:r>
              <a:rPr lang="en-US" sz="5400">
                <a:solidFill>
                  <a:srgbClr val="FF0000"/>
                </a:solidFill>
              </a:rPr>
              <a:t>small</a:t>
            </a:r>
            <a:r>
              <a:rPr lang="en-US" sz="5400">
                <a:solidFill>
                  <a:schemeClr val="bg1"/>
                </a:solidFill>
              </a:rPr>
              <a:t> change causes subsequent changes.</a:t>
            </a:r>
          </a:p>
        </p:txBody>
      </p:sp>
      <p:sp>
        <p:nvSpPr>
          <p:cNvPr id="3" name="TextBox 2">
            <a:extLst>
              <a:ext uri="{FF2B5EF4-FFF2-40B4-BE49-F238E27FC236}">
                <a16:creationId xmlns:a16="http://schemas.microsoft.com/office/drawing/2014/main" id="{4223F919-BC69-C60D-665A-6D94300B3B5D}"/>
              </a:ext>
            </a:extLst>
          </p:cNvPr>
          <p:cNvSpPr txBox="1"/>
          <p:nvPr/>
        </p:nvSpPr>
        <p:spPr>
          <a:xfrm>
            <a:off x="2348346" y="5016852"/>
            <a:ext cx="7633850" cy="984885"/>
          </a:xfrm>
          <a:prstGeom prst="rect">
            <a:avLst/>
          </a:prstGeom>
          <a:noFill/>
        </p:spPr>
        <p:txBody>
          <a:bodyPr wrap="square" rtlCol="0">
            <a:spAutoFit/>
          </a:bodyPr>
          <a:lstStyle/>
          <a:p>
            <a:r>
              <a:rPr lang="en-US" sz="4000" b="1" i="0">
                <a:solidFill>
                  <a:srgbClr val="0F0F0F"/>
                </a:solidFill>
                <a:effectLst/>
                <a:latin typeface="YouTube Sans"/>
              </a:rPr>
              <a:t> </a:t>
            </a:r>
            <a:r>
              <a:rPr lang="en-US" sz="4000" b="1" i="0">
                <a:solidFill>
                  <a:schemeClr val="accent3">
                    <a:lumMod val="50000"/>
                  </a:schemeClr>
                </a:solidFill>
                <a:effectLst/>
                <a:latin typeface="YouTube Sans"/>
              </a:rPr>
              <a:t>D</a:t>
            </a:r>
            <a:r>
              <a:rPr lang="en-US" sz="4000" b="1" i="0">
                <a:solidFill>
                  <a:srgbClr val="0F0F0F"/>
                </a:solidFill>
                <a:effectLst/>
                <a:latin typeface="YouTube Sans"/>
              </a:rPr>
              <a:t>ependency Inversion Principle</a:t>
            </a:r>
          </a:p>
          <a:p>
            <a:endParaRPr lang="en-US"/>
          </a:p>
        </p:txBody>
      </p:sp>
      <p:grpSp>
        <p:nvGrpSpPr>
          <p:cNvPr id="13" name="Group 12">
            <a:extLst>
              <a:ext uri="{FF2B5EF4-FFF2-40B4-BE49-F238E27FC236}">
                <a16:creationId xmlns:a16="http://schemas.microsoft.com/office/drawing/2014/main" id="{C11F6BE6-542C-4C90-C36F-D8ECE98CE80E}"/>
              </a:ext>
            </a:extLst>
          </p:cNvPr>
          <p:cNvGrpSpPr/>
          <p:nvPr/>
        </p:nvGrpSpPr>
        <p:grpSpPr>
          <a:xfrm>
            <a:off x="9843654" y="4954967"/>
            <a:ext cx="1725451" cy="971328"/>
            <a:chOff x="9807166" y="4720889"/>
            <a:chExt cx="1725451" cy="971328"/>
          </a:xfrm>
        </p:grpSpPr>
        <p:pic>
          <p:nvPicPr>
            <p:cNvPr id="6" name="Graphic 5" descr="Question Mark with solid fill">
              <a:extLst>
                <a:ext uri="{FF2B5EF4-FFF2-40B4-BE49-F238E27FC236}">
                  <a16:creationId xmlns:a16="http://schemas.microsoft.com/office/drawing/2014/main" id="{ADEC9835-3563-F0F8-4DB8-5CB20B7C3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7166" y="4754526"/>
              <a:ext cx="918747" cy="937691"/>
            </a:xfrm>
            <a:prstGeom prst="rect">
              <a:avLst/>
            </a:prstGeom>
          </p:spPr>
        </p:pic>
        <p:pic>
          <p:nvPicPr>
            <p:cNvPr id="7" name="Graphic 6" descr="Question Mark with solid fill">
              <a:extLst>
                <a:ext uri="{FF2B5EF4-FFF2-40B4-BE49-F238E27FC236}">
                  <a16:creationId xmlns:a16="http://schemas.microsoft.com/office/drawing/2014/main" id="{34327F09-EC4E-C0EB-7787-496F33CF95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3870" y="4720889"/>
              <a:ext cx="918747" cy="937691"/>
            </a:xfrm>
            <a:prstGeom prst="rect">
              <a:avLst/>
            </a:prstGeom>
          </p:spPr>
        </p:pic>
      </p:grpSp>
    </p:spTree>
    <p:extLst>
      <p:ext uri="{BB962C8B-B14F-4D97-AF65-F5344CB8AC3E}">
        <p14:creationId xmlns:p14="http://schemas.microsoft.com/office/powerpoint/2010/main" val="35642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68B57B-9157-50B0-E445-690EFF7B743D}"/>
              </a:ext>
            </a:extLst>
          </p:cNvPr>
          <p:cNvSpPr txBox="1"/>
          <p:nvPr/>
        </p:nvSpPr>
        <p:spPr>
          <a:xfrm>
            <a:off x="145474" y="-82595"/>
            <a:ext cx="10810007" cy="830997"/>
          </a:xfrm>
          <a:prstGeom prst="rect">
            <a:avLst/>
          </a:prstGeom>
          <a:noFill/>
        </p:spPr>
        <p:txBody>
          <a:bodyPr wrap="square" rtlCol="0">
            <a:spAutoFit/>
          </a:bodyPr>
          <a:lstStyle/>
          <a:p>
            <a:r>
              <a:rPr lang="en-US" sz="4800">
                <a:solidFill>
                  <a:srgbClr val="C00000"/>
                </a:solidFill>
              </a:rPr>
              <a:t>properties</a:t>
            </a:r>
            <a:r>
              <a:rPr lang="en-US" sz="4800">
                <a:solidFill>
                  <a:schemeClr val="bg1"/>
                </a:solidFill>
              </a:rPr>
              <a:t> of </a:t>
            </a:r>
            <a:r>
              <a:rPr lang="en-US" sz="4800" err="1">
                <a:solidFill>
                  <a:srgbClr val="FF0000"/>
                </a:solidFill>
              </a:rPr>
              <a:t>oop</a:t>
            </a:r>
            <a:r>
              <a:rPr lang="en-US" sz="4800">
                <a:solidFill>
                  <a:schemeClr val="bg1"/>
                </a:solidFill>
              </a:rPr>
              <a:t> code smells </a:t>
            </a:r>
          </a:p>
        </p:txBody>
      </p:sp>
      <p:sp>
        <p:nvSpPr>
          <p:cNvPr id="21" name="TextBox 20">
            <a:extLst>
              <a:ext uri="{FF2B5EF4-FFF2-40B4-BE49-F238E27FC236}">
                <a16:creationId xmlns:a16="http://schemas.microsoft.com/office/drawing/2014/main" id="{6DC26051-D284-302F-08C0-A54ABAD05140}"/>
              </a:ext>
            </a:extLst>
          </p:cNvPr>
          <p:cNvSpPr txBox="1"/>
          <p:nvPr/>
        </p:nvSpPr>
        <p:spPr>
          <a:xfrm>
            <a:off x="446810" y="2006099"/>
            <a:ext cx="11745190" cy="2308324"/>
          </a:xfrm>
          <a:prstGeom prst="rect">
            <a:avLst/>
          </a:prstGeom>
          <a:noFill/>
        </p:spPr>
        <p:txBody>
          <a:bodyPr wrap="square" rtlCol="0">
            <a:spAutoFit/>
          </a:bodyPr>
          <a:lstStyle/>
          <a:p>
            <a:r>
              <a:rPr lang="en-US" sz="4800">
                <a:solidFill>
                  <a:schemeClr val="bg2"/>
                </a:solidFill>
              </a:rPr>
              <a:t>You cannot reuse parts of the code in other projects because of involved</a:t>
            </a:r>
          </a:p>
          <a:p>
            <a:r>
              <a:rPr lang="en-US" sz="4800">
                <a:solidFill>
                  <a:srgbClr val="C00000"/>
                </a:solidFill>
              </a:rPr>
              <a:t>risks</a:t>
            </a:r>
            <a:r>
              <a:rPr lang="en-US" sz="4800">
                <a:solidFill>
                  <a:schemeClr val="bg2"/>
                </a:solidFill>
              </a:rPr>
              <a:t> and high </a:t>
            </a:r>
            <a:r>
              <a:rPr lang="en-US" sz="4800">
                <a:solidFill>
                  <a:srgbClr val="C00000"/>
                </a:solidFill>
              </a:rPr>
              <a:t>effort</a:t>
            </a:r>
            <a:r>
              <a:rPr lang="en-US" sz="4800">
                <a:solidFill>
                  <a:schemeClr val="bg2"/>
                </a:solidFill>
              </a:rPr>
              <a:t>. </a:t>
            </a:r>
          </a:p>
        </p:txBody>
      </p:sp>
      <p:sp>
        <p:nvSpPr>
          <p:cNvPr id="5" name="TextBox 4">
            <a:extLst>
              <a:ext uri="{FF2B5EF4-FFF2-40B4-BE49-F238E27FC236}">
                <a16:creationId xmlns:a16="http://schemas.microsoft.com/office/drawing/2014/main" id="{71DB592D-6C06-CAC5-5EE2-2AA8036A2D14}"/>
              </a:ext>
            </a:extLst>
          </p:cNvPr>
          <p:cNvSpPr txBox="1"/>
          <p:nvPr/>
        </p:nvSpPr>
        <p:spPr>
          <a:xfrm>
            <a:off x="2597406" y="1037930"/>
            <a:ext cx="7658023" cy="769441"/>
          </a:xfrm>
          <a:prstGeom prst="rect">
            <a:avLst/>
          </a:prstGeom>
          <a:noFill/>
        </p:spPr>
        <p:txBody>
          <a:bodyPr wrap="square" rtlCol="0">
            <a:spAutoFit/>
          </a:bodyPr>
          <a:lstStyle/>
          <a:p>
            <a:r>
              <a:rPr lang="en-US" sz="4400">
                <a:solidFill>
                  <a:schemeClr val="bg2"/>
                </a:solidFill>
              </a:rPr>
              <a:t>(3) Immobility		</a:t>
            </a:r>
            <a:r>
              <a:rPr lang="ar-EG" sz="4400">
                <a:solidFill>
                  <a:schemeClr val="accent3">
                    <a:lumMod val="50000"/>
                  </a:schemeClr>
                </a:solidFill>
              </a:rPr>
              <a:t>الْجُمُود</a:t>
            </a:r>
            <a:endParaRPr lang="en-US" sz="4400">
              <a:solidFill>
                <a:schemeClr val="bg2"/>
              </a:solidFill>
            </a:endParaRPr>
          </a:p>
        </p:txBody>
      </p:sp>
      <p:sp>
        <p:nvSpPr>
          <p:cNvPr id="6" name="TextBox 5">
            <a:extLst>
              <a:ext uri="{FF2B5EF4-FFF2-40B4-BE49-F238E27FC236}">
                <a16:creationId xmlns:a16="http://schemas.microsoft.com/office/drawing/2014/main" id="{D586E9F7-45F3-7713-9CD4-E11C930BFCF3}"/>
              </a:ext>
            </a:extLst>
          </p:cNvPr>
          <p:cNvSpPr txBox="1"/>
          <p:nvPr/>
        </p:nvSpPr>
        <p:spPr>
          <a:xfrm>
            <a:off x="1798982" y="4792696"/>
            <a:ext cx="7213331" cy="707886"/>
          </a:xfrm>
          <a:prstGeom prst="rect">
            <a:avLst/>
          </a:prstGeom>
          <a:noFill/>
        </p:spPr>
        <p:txBody>
          <a:bodyPr wrap="square" rtlCol="0">
            <a:spAutoFit/>
          </a:bodyPr>
          <a:lstStyle/>
          <a:p>
            <a:r>
              <a:rPr lang="en-US" sz="4000">
                <a:solidFill>
                  <a:schemeClr val="accent3">
                    <a:lumMod val="50000"/>
                  </a:schemeClr>
                </a:solidFill>
                <a:latin typeface="YouTube Sans"/>
              </a:rPr>
              <a:t>I</a:t>
            </a:r>
            <a:r>
              <a:rPr lang="en-US" sz="4000">
                <a:solidFill>
                  <a:srgbClr val="0F0F0F"/>
                </a:solidFill>
                <a:latin typeface="YouTube Sans"/>
              </a:rPr>
              <a:t>nterface Segregation Principle</a:t>
            </a:r>
          </a:p>
        </p:txBody>
      </p:sp>
      <p:grpSp>
        <p:nvGrpSpPr>
          <p:cNvPr id="12" name="Group 11">
            <a:extLst>
              <a:ext uri="{FF2B5EF4-FFF2-40B4-BE49-F238E27FC236}">
                <a16:creationId xmlns:a16="http://schemas.microsoft.com/office/drawing/2014/main" id="{376736BD-A849-4A4F-8300-79B44FA785E8}"/>
              </a:ext>
            </a:extLst>
          </p:cNvPr>
          <p:cNvGrpSpPr/>
          <p:nvPr/>
        </p:nvGrpSpPr>
        <p:grpSpPr>
          <a:xfrm>
            <a:off x="9819018" y="4600792"/>
            <a:ext cx="1725451" cy="971328"/>
            <a:chOff x="9807166" y="4720889"/>
            <a:chExt cx="1725451" cy="971328"/>
          </a:xfrm>
        </p:grpSpPr>
        <p:pic>
          <p:nvPicPr>
            <p:cNvPr id="13" name="Graphic 12" descr="Question Mark with solid fill">
              <a:extLst>
                <a:ext uri="{FF2B5EF4-FFF2-40B4-BE49-F238E27FC236}">
                  <a16:creationId xmlns:a16="http://schemas.microsoft.com/office/drawing/2014/main" id="{A3C3D165-AAF4-5F60-0625-DD938A9512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7166" y="4754526"/>
              <a:ext cx="918747" cy="937691"/>
            </a:xfrm>
            <a:prstGeom prst="rect">
              <a:avLst/>
            </a:prstGeom>
          </p:spPr>
        </p:pic>
        <p:pic>
          <p:nvPicPr>
            <p:cNvPr id="14" name="Graphic 13" descr="Question Mark with solid fill">
              <a:extLst>
                <a:ext uri="{FF2B5EF4-FFF2-40B4-BE49-F238E27FC236}">
                  <a16:creationId xmlns:a16="http://schemas.microsoft.com/office/drawing/2014/main" id="{41B783E2-DEDE-5231-D0DC-1D5E0112AC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3870" y="4720889"/>
              <a:ext cx="918747" cy="937691"/>
            </a:xfrm>
            <a:prstGeom prst="rect">
              <a:avLst/>
            </a:prstGeom>
          </p:spPr>
        </p:pic>
      </p:grpSp>
    </p:spTree>
    <p:extLst>
      <p:ext uri="{BB962C8B-B14F-4D97-AF65-F5344CB8AC3E}">
        <p14:creationId xmlns:p14="http://schemas.microsoft.com/office/powerpoint/2010/main" val="73611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DC26051-D284-302F-08C0-A54ABAD05140}"/>
              </a:ext>
            </a:extLst>
          </p:cNvPr>
          <p:cNvSpPr txBox="1"/>
          <p:nvPr/>
        </p:nvSpPr>
        <p:spPr>
          <a:xfrm>
            <a:off x="145473" y="964887"/>
            <a:ext cx="11835407" cy="3046988"/>
          </a:xfrm>
          <a:prstGeom prst="rect">
            <a:avLst/>
          </a:prstGeom>
          <a:noFill/>
        </p:spPr>
        <p:txBody>
          <a:bodyPr wrap="square" rtlCol="0">
            <a:spAutoFit/>
          </a:bodyPr>
          <a:lstStyle/>
          <a:p>
            <a:r>
              <a:rPr lang="en-US" sz="4800">
                <a:solidFill>
                  <a:schemeClr val="bg2"/>
                </a:solidFill>
              </a:rPr>
              <a:t>The design contains elements that are currently </a:t>
            </a:r>
            <a:r>
              <a:rPr lang="en-US" sz="4800">
                <a:solidFill>
                  <a:srgbClr val="C00000"/>
                </a:solidFill>
              </a:rPr>
              <a:t>not useful  </a:t>
            </a:r>
            <a:r>
              <a:rPr lang="en-US" sz="4800">
                <a:solidFill>
                  <a:schemeClr val="bg1"/>
                </a:solidFill>
              </a:rPr>
              <a:t>so </a:t>
            </a:r>
            <a:r>
              <a:rPr lang="en-US" sz="4800">
                <a:solidFill>
                  <a:schemeClr val="bg2"/>
                </a:solidFill>
              </a:rPr>
              <a:t>extending </a:t>
            </a:r>
          </a:p>
          <a:p>
            <a:r>
              <a:rPr lang="en-US" sz="4800">
                <a:solidFill>
                  <a:schemeClr val="bg2"/>
                </a:solidFill>
              </a:rPr>
              <a:t>and changing the code results in </a:t>
            </a:r>
            <a:r>
              <a:rPr lang="en-US" sz="4800">
                <a:solidFill>
                  <a:srgbClr val="C00000"/>
                </a:solidFill>
              </a:rPr>
              <a:t>higher</a:t>
            </a:r>
            <a:r>
              <a:rPr lang="en-US" sz="4800">
                <a:solidFill>
                  <a:schemeClr val="bg2"/>
                </a:solidFill>
              </a:rPr>
              <a:t> </a:t>
            </a:r>
            <a:r>
              <a:rPr lang="en-US" sz="4800">
                <a:solidFill>
                  <a:srgbClr val="C00000"/>
                </a:solidFill>
              </a:rPr>
              <a:t>effort</a:t>
            </a:r>
            <a:r>
              <a:rPr lang="en-US" sz="4800">
                <a:solidFill>
                  <a:schemeClr val="bg2"/>
                </a:solidFill>
              </a:rPr>
              <a:t> than </a:t>
            </a:r>
            <a:r>
              <a:rPr lang="en-US" sz="4800">
                <a:solidFill>
                  <a:srgbClr val="C00000"/>
                </a:solidFill>
              </a:rPr>
              <a:t>necessary</a:t>
            </a:r>
            <a:r>
              <a:rPr lang="en-US" sz="4800">
                <a:solidFill>
                  <a:schemeClr val="bg2"/>
                </a:solidFill>
              </a:rPr>
              <a:t>. </a:t>
            </a:r>
          </a:p>
        </p:txBody>
      </p:sp>
      <p:sp>
        <p:nvSpPr>
          <p:cNvPr id="5" name="TextBox 4">
            <a:extLst>
              <a:ext uri="{FF2B5EF4-FFF2-40B4-BE49-F238E27FC236}">
                <a16:creationId xmlns:a16="http://schemas.microsoft.com/office/drawing/2014/main" id="{71DB592D-6C06-CAC5-5EE2-2AA8036A2D14}"/>
              </a:ext>
            </a:extLst>
          </p:cNvPr>
          <p:cNvSpPr txBox="1"/>
          <p:nvPr/>
        </p:nvSpPr>
        <p:spPr>
          <a:xfrm>
            <a:off x="2597406" y="292409"/>
            <a:ext cx="9383474" cy="769441"/>
          </a:xfrm>
          <a:prstGeom prst="rect">
            <a:avLst/>
          </a:prstGeom>
          <a:noFill/>
        </p:spPr>
        <p:txBody>
          <a:bodyPr wrap="square" rtlCol="0">
            <a:spAutoFit/>
          </a:bodyPr>
          <a:lstStyle/>
          <a:p>
            <a:r>
              <a:rPr lang="en-US" sz="4400">
                <a:solidFill>
                  <a:schemeClr val="bg2"/>
                </a:solidFill>
              </a:rPr>
              <a:t>(4)Needless Complexity </a:t>
            </a:r>
            <a:r>
              <a:rPr lang="ar-EG" sz="4400">
                <a:solidFill>
                  <a:schemeClr val="bg2"/>
                </a:solidFill>
              </a:rPr>
              <a:t> </a:t>
            </a:r>
            <a:r>
              <a:rPr lang="ar-EG" sz="4400">
                <a:solidFill>
                  <a:schemeClr val="accent1">
                    <a:lumMod val="50000"/>
                  </a:schemeClr>
                </a:solidFill>
              </a:rPr>
              <a:t>تعقيد</a:t>
            </a:r>
            <a:r>
              <a:rPr lang="ar-EG" sz="4400">
                <a:solidFill>
                  <a:schemeClr val="accent1">
                    <a:lumMod val="75000"/>
                  </a:schemeClr>
                </a:solidFill>
              </a:rPr>
              <a:t>    </a:t>
            </a:r>
            <a:r>
              <a:rPr lang="en-US" sz="4400">
                <a:solidFill>
                  <a:schemeClr val="bg2"/>
                </a:solidFill>
              </a:rPr>
              <a:t> </a:t>
            </a:r>
          </a:p>
        </p:txBody>
      </p:sp>
      <p:sp>
        <p:nvSpPr>
          <p:cNvPr id="6" name="TextBox 5">
            <a:extLst>
              <a:ext uri="{FF2B5EF4-FFF2-40B4-BE49-F238E27FC236}">
                <a16:creationId xmlns:a16="http://schemas.microsoft.com/office/drawing/2014/main" id="{D586E9F7-45F3-7713-9CD4-E11C930BFCF3}"/>
              </a:ext>
            </a:extLst>
          </p:cNvPr>
          <p:cNvSpPr txBox="1"/>
          <p:nvPr/>
        </p:nvSpPr>
        <p:spPr>
          <a:xfrm>
            <a:off x="2381460" y="4907599"/>
            <a:ext cx="7470618" cy="707886"/>
          </a:xfrm>
          <a:prstGeom prst="rect">
            <a:avLst/>
          </a:prstGeom>
          <a:noFill/>
        </p:spPr>
        <p:txBody>
          <a:bodyPr wrap="square" rtlCol="0">
            <a:spAutoFit/>
          </a:bodyPr>
          <a:lstStyle/>
          <a:p>
            <a:r>
              <a:rPr lang="en-US" sz="4000">
                <a:solidFill>
                  <a:srgbClr val="C00000"/>
                </a:solidFill>
                <a:latin typeface="Georgia" panose="02040502050405020303" pitchFamily="18" charset="0"/>
              </a:rPr>
              <a:t>Wrong use of design pattern</a:t>
            </a:r>
            <a:endParaRPr lang="en-US" sz="2400">
              <a:solidFill>
                <a:srgbClr val="C00000"/>
              </a:solidFill>
            </a:endParaRPr>
          </a:p>
        </p:txBody>
      </p:sp>
      <p:grpSp>
        <p:nvGrpSpPr>
          <p:cNvPr id="12" name="Group 11">
            <a:extLst>
              <a:ext uri="{FF2B5EF4-FFF2-40B4-BE49-F238E27FC236}">
                <a16:creationId xmlns:a16="http://schemas.microsoft.com/office/drawing/2014/main" id="{21367380-B9E4-DC40-79B6-8BF95A4DE63E}"/>
              </a:ext>
            </a:extLst>
          </p:cNvPr>
          <p:cNvGrpSpPr/>
          <p:nvPr/>
        </p:nvGrpSpPr>
        <p:grpSpPr>
          <a:xfrm>
            <a:off x="10073652" y="4775878"/>
            <a:ext cx="1725451" cy="971328"/>
            <a:chOff x="9807166" y="4720889"/>
            <a:chExt cx="1725451" cy="971328"/>
          </a:xfrm>
        </p:grpSpPr>
        <p:pic>
          <p:nvPicPr>
            <p:cNvPr id="13" name="Graphic 12" descr="Question Mark with solid fill">
              <a:extLst>
                <a:ext uri="{FF2B5EF4-FFF2-40B4-BE49-F238E27FC236}">
                  <a16:creationId xmlns:a16="http://schemas.microsoft.com/office/drawing/2014/main" id="{A4B80059-08C7-1A9D-D3D1-4E25751891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7166" y="4754526"/>
              <a:ext cx="918747" cy="937691"/>
            </a:xfrm>
            <a:prstGeom prst="rect">
              <a:avLst/>
            </a:prstGeom>
          </p:spPr>
        </p:pic>
        <p:pic>
          <p:nvPicPr>
            <p:cNvPr id="14" name="Graphic 13" descr="Question Mark with solid fill">
              <a:extLst>
                <a:ext uri="{FF2B5EF4-FFF2-40B4-BE49-F238E27FC236}">
                  <a16:creationId xmlns:a16="http://schemas.microsoft.com/office/drawing/2014/main" id="{2BEB3637-2494-9325-20F0-6B973AAEF5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3870" y="4720889"/>
              <a:ext cx="918747" cy="937691"/>
            </a:xfrm>
            <a:prstGeom prst="rect">
              <a:avLst/>
            </a:prstGeom>
          </p:spPr>
        </p:pic>
      </p:grpSp>
    </p:spTree>
    <p:extLst>
      <p:ext uri="{BB962C8B-B14F-4D97-AF65-F5344CB8AC3E}">
        <p14:creationId xmlns:p14="http://schemas.microsoft.com/office/powerpoint/2010/main" val="116633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DC26051-D284-302F-08C0-A54ABAD05140}"/>
              </a:ext>
            </a:extLst>
          </p:cNvPr>
          <p:cNvSpPr txBox="1"/>
          <p:nvPr/>
        </p:nvSpPr>
        <p:spPr>
          <a:xfrm>
            <a:off x="235690" y="1208878"/>
            <a:ext cx="11745190" cy="1754326"/>
          </a:xfrm>
          <a:prstGeom prst="rect">
            <a:avLst/>
          </a:prstGeom>
          <a:noFill/>
        </p:spPr>
        <p:txBody>
          <a:bodyPr wrap="square" rtlCol="0">
            <a:spAutoFit/>
          </a:bodyPr>
          <a:lstStyle/>
          <a:p>
            <a:r>
              <a:rPr lang="fr-FR" sz="5400">
                <a:solidFill>
                  <a:schemeClr val="bg2"/>
                </a:solidFill>
              </a:rPr>
              <a:t>Code contains </a:t>
            </a:r>
            <a:r>
              <a:rPr lang="fr-FR" sz="5400">
                <a:solidFill>
                  <a:srgbClr val="C00000"/>
                </a:solidFill>
              </a:rPr>
              <a:t>exact</a:t>
            </a:r>
            <a:r>
              <a:rPr lang="fr-FR" sz="5400">
                <a:solidFill>
                  <a:schemeClr val="bg2"/>
                </a:solidFill>
              </a:rPr>
              <a:t> code duplications or design duplicates .</a:t>
            </a:r>
            <a:endParaRPr lang="en-US" sz="5400">
              <a:solidFill>
                <a:schemeClr val="bg2"/>
              </a:solidFill>
            </a:endParaRPr>
          </a:p>
        </p:txBody>
      </p:sp>
      <p:sp>
        <p:nvSpPr>
          <p:cNvPr id="5" name="TextBox 4">
            <a:extLst>
              <a:ext uri="{FF2B5EF4-FFF2-40B4-BE49-F238E27FC236}">
                <a16:creationId xmlns:a16="http://schemas.microsoft.com/office/drawing/2014/main" id="{71DB592D-6C06-CAC5-5EE2-2AA8036A2D14}"/>
              </a:ext>
            </a:extLst>
          </p:cNvPr>
          <p:cNvSpPr txBox="1"/>
          <p:nvPr/>
        </p:nvSpPr>
        <p:spPr>
          <a:xfrm>
            <a:off x="2597406" y="292409"/>
            <a:ext cx="8727086" cy="769441"/>
          </a:xfrm>
          <a:prstGeom prst="rect">
            <a:avLst/>
          </a:prstGeom>
          <a:noFill/>
        </p:spPr>
        <p:txBody>
          <a:bodyPr wrap="square" rtlCol="0">
            <a:spAutoFit/>
          </a:bodyPr>
          <a:lstStyle/>
          <a:p>
            <a:r>
              <a:rPr lang="en-US" sz="4400">
                <a:solidFill>
                  <a:schemeClr val="bg2"/>
                </a:solidFill>
              </a:rPr>
              <a:t>(5)Needless Repetition</a:t>
            </a:r>
            <a:r>
              <a:rPr lang="ar-EG" sz="4400">
                <a:solidFill>
                  <a:schemeClr val="bg2"/>
                </a:solidFill>
              </a:rPr>
              <a:t>    	</a:t>
            </a:r>
            <a:r>
              <a:rPr lang="ar-EG" sz="4400">
                <a:solidFill>
                  <a:schemeClr val="accent1">
                    <a:lumMod val="50000"/>
                  </a:schemeClr>
                </a:solidFill>
              </a:rPr>
              <a:t>تكرار</a:t>
            </a:r>
            <a:endParaRPr lang="en-US" sz="4400">
              <a:solidFill>
                <a:schemeClr val="accent1">
                  <a:lumMod val="50000"/>
                </a:schemeClr>
              </a:solidFill>
            </a:endParaRPr>
          </a:p>
        </p:txBody>
      </p:sp>
      <p:sp>
        <p:nvSpPr>
          <p:cNvPr id="6" name="TextBox 5">
            <a:extLst>
              <a:ext uri="{FF2B5EF4-FFF2-40B4-BE49-F238E27FC236}">
                <a16:creationId xmlns:a16="http://schemas.microsoft.com/office/drawing/2014/main" id="{D586E9F7-45F3-7713-9CD4-E11C930BFCF3}"/>
              </a:ext>
            </a:extLst>
          </p:cNvPr>
          <p:cNvSpPr txBox="1"/>
          <p:nvPr/>
        </p:nvSpPr>
        <p:spPr>
          <a:xfrm>
            <a:off x="3460172" y="4323851"/>
            <a:ext cx="6277843" cy="830997"/>
          </a:xfrm>
          <a:prstGeom prst="rect">
            <a:avLst/>
          </a:prstGeom>
          <a:noFill/>
        </p:spPr>
        <p:txBody>
          <a:bodyPr wrap="square" rtlCol="0">
            <a:spAutoFit/>
          </a:bodyPr>
          <a:lstStyle/>
          <a:p>
            <a:r>
              <a:rPr lang="en-US" sz="4800" b="0" i="0">
                <a:solidFill>
                  <a:srgbClr val="C00000"/>
                </a:solidFill>
                <a:effectLst/>
                <a:latin typeface="Georgia" panose="02040502050405020303" pitchFamily="18" charset="0"/>
              </a:rPr>
              <a:t>Shotgun surgery</a:t>
            </a:r>
          </a:p>
        </p:txBody>
      </p:sp>
      <p:grpSp>
        <p:nvGrpSpPr>
          <p:cNvPr id="2" name="Group 1">
            <a:extLst>
              <a:ext uri="{FF2B5EF4-FFF2-40B4-BE49-F238E27FC236}">
                <a16:creationId xmlns:a16="http://schemas.microsoft.com/office/drawing/2014/main" id="{DCE47D84-CCF7-F7E9-8767-9D608675DCBD}"/>
              </a:ext>
            </a:extLst>
          </p:cNvPr>
          <p:cNvGrpSpPr/>
          <p:nvPr/>
        </p:nvGrpSpPr>
        <p:grpSpPr>
          <a:xfrm>
            <a:off x="10003314" y="4266621"/>
            <a:ext cx="1725451" cy="971328"/>
            <a:chOff x="9807166" y="4720889"/>
            <a:chExt cx="1725451" cy="971328"/>
          </a:xfrm>
        </p:grpSpPr>
        <p:pic>
          <p:nvPicPr>
            <p:cNvPr id="3" name="Graphic 2" descr="Question Mark with solid fill">
              <a:extLst>
                <a:ext uri="{FF2B5EF4-FFF2-40B4-BE49-F238E27FC236}">
                  <a16:creationId xmlns:a16="http://schemas.microsoft.com/office/drawing/2014/main" id="{4030E510-6B40-A070-29A2-64E750CDD8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7166" y="4754526"/>
              <a:ext cx="918747" cy="937691"/>
            </a:xfrm>
            <a:prstGeom prst="rect">
              <a:avLst/>
            </a:prstGeom>
          </p:spPr>
        </p:pic>
        <p:pic>
          <p:nvPicPr>
            <p:cNvPr id="4" name="Graphic 3" descr="Question Mark with solid fill">
              <a:extLst>
                <a:ext uri="{FF2B5EF4-FFF2-40B4-BE49-F238E27FC236}">
                  <a16:creationId xmlns:a16="http://schemas.microsoft.com/office/drawing/2014/main" id="{D5F05FBA-FB7E-43F3-7E10-FC7213013D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3870" y="4720889"/>
              <a:ext cx="918747" cy="937691"/>
            </a:xfrm>
            <a:prstGeom prst="rect">
              <a:avLst/>
            </a:prstGeom>
          </p:spPr>
        </p:pic>
      </p:grpSp>
    </p:spTree>
    <p:extLst>
      <p:ext uri="{BB962C8B-B14F-4D97-AF65-F5344CB8AC3E}">
        <p14:creationId xmlns:p14="http://schemas.microsoft.com/office/powerpoint/2010/main" val="254420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DC26051-D284-302F-08C0-A54ABAD05140}"/>
              </a:ext>
            </a:extLst>
          </p:cNvPr>
          <p:cNvSpPr txBox="1"/>
          <p:nvPr/>
        </p:nvSpPr>
        <p:spPr>
          <a:xfrm>
            <a:off x="223405" y="1530425"/>
            <a:ext cx="11745190" cy="1754326"/>
          </a:xfrm>
          <a:prstGeom prst="rect">
            <a:avLst/>
          </a:prstGeom>
          <a:noFill/>
        </p:spPr>
        <p:txBody>
          <a:bodyPr wrap="square" rtlCol="0">
            <a:spAutoFit/>
          </a:bodyPr>
          <a:lstStyle/>
          <a:p>
            <a:r>
              <a:rPr lang="en-US" sz="5400">
                <a:solidFill>
                  <a:schemeClr val="bg2"/>
                </a:solidFill>
              </a:rPr>
              <a:t>The code is </a:t>
            </a:r>
            <a:r>
              <a:rPr lang="en-US" sz="5400">
                <a:solidFill>
                  <a:srgbClr val="C00000"/>
                </a:solidFill>
              </a:rPr>
              <a:t>hard</a:t>
            </a:r>
            <a:r>
              <a:rPr lang="en-US" sz="5400">
                <a:solidFill>
                  <a:schemeClr val="bg2"/>
                </a:solidFill>
              </a:rPr>
              <a:t> to understand any change takes </a:t>
            </a:r>
            <a:r>
              <a:rPr lang="en-US" sz="5400">
                <a:solidFill>
                  <a:srgbClr val="C00000"/>
                </a:solidFill>
              </a:rPr>
              <a:t>additional</a:t>
            </a:r>
            <a:r>
              <a:rPr lang="en-US" sz="5400">
                <a:solidFill>
                  <a:schemeClr val="bg2"/>
                </a:solidFill>
              </a:rPr>
              <a:t> </a:t>
            </a:r>
            <a:r>
              <a:rPr lang="en-US" sz="5400">
                <a:solidFill>
                  <a:srgbClr val="C00000"/>
                </a:solidFill>
              </a:rPr>
              <a:t>time.</a:t>
            </a:r>
            <a:endParaRPr lang="en-US" sz="5400">
              <a:solidFill>
                <a:schemeClr val="bg2"/>
              </a:solidFill>
            </a:endParaRPr>
          </a:p>
        </p:txBody>
      </p:sp>
      <p:sp>
        <p:nvSpPr>
          <p:cNvPr id="5" name="TextBox 4">
            <a:extLst>
              <a:ext uri="{FF2B5EF4-FFF2-40B4-BE49-F238E27FC236}">
                <a16:creationId xmlns:a16="http://schemas.microsoft.com/office/drawing/2014/main" id="{71DB592D-6C06-CAC5-5EE2-2AA8036A2D14}"/>
              </a:ext>
            </a:extLst>
          </p:cNvPr>
          <p:cNvSpPr txBox="1"/>
          <p:nvPr/>
        </p:nvSpPr>
        <p:spPr>
          <a:xfrm>
            <a:off x="2739530" y="423550"/>
            <a:ext cx="7658023" cy="1446550"/>
          </a:xfrm>
          <a:prstGeom prst="rect">
            <a:avLst/>
          </a:prstGeom>
          <a:noFill/>
        </p:spPr>
        <p:txBody>
          <a:bodyPr wrap="square" rtlCol="0">
            <a:spAutoFit/>
          </a:bodyPr>
          <a:lstStyle/>
          <a:p>
            <a:r>
              <a:rPr lang="en-US" sz="4400">
                <a:solidFill>
                  <a:schemeClr val="bg2"/>
                </a:solidFill>
              </a:rPr>
              <a:t>(6) Opacity</a:t>
            </a:r>
            <a:r>
              <a:rPr lang="ar-EG" sz="4400">
                <a:solidFill>
                  <a:schemeClr val="bg2"/>
                </a:solidFill>
              </a:rPr>
              <a:t> 		</a:t>
            </a:r>
            <a:r>
              <a:rPr lang="ar-EG" sz="4400">
                <a:solidFill>
                  <a:schemeClr val="accent1">
                    <a:lumMod val="75000"/>
                  </a:schemeClr>
                </a:solidFill>
              </a:rPr>
              <a:t> </a:t>
            </a:r>
            <a:r>
              <a:rPr lang="ar-EG" sz="4400">
                <a:solidFill>
                  <a:schemeClr val="accent1">
                    <a:lumMod val="50000"/>
                  </a:schemeClr>
                </a:solidFill>
              </a:rPr>
              <a:t>العتمة</a:t>
            </a:r>
          </a:p>
          <a:p>
            <a:endParaRPr lang="en-US" sz="4400">
              <a:solidFill>
                <a:schemeClr val="bg2"/>
              </a:solidFill>
            </a:endParaRPr>
          </a:p>
        </p:txBody>
      </p:sp>
      <p:sp>
        <p:nvSpPr>
          <p:cNvPr id="6" name="TextBox 5">
            <a:extLst>
              <a:ext uri="{FF2B5EF4-FFF2-40B4-BE49-F238E27FC236}">
                <a16:creationId xmlns:a16="http://schemas.microsoft.com/office/drawing/2014/main" id="{D586E9F7-45F3-7713-9CD4-E11C930BFCF3}"/>
              </a:ext>
            </a:extLst>
          </p:cNvPr>
          <p:cNvSpPr txBox="1"/>
          <p:nvPr/>
        </p:nvSpPr>
        <p:spPr>
          <a:xfrm>
            <a:off x="926664" y="3894797"/>
            <a:ext cx="9011516" cy="2492990"/>
          </a:xfrm>
          <a:prstGeom prst="rect">
            <a:avLst/>
          </a:prstGeom>
          <a:noFill/>
        </p:spPr>
        <p:txBody>
          <a:bodyPr wrap="square" rtlCol="0">
            <a:spAutoFit/>
          </a:bodyPr>
          <a:lstStyle/>
          <a:p>
            <a:r>
              <a:rPr lang="en-US" sz="6000">
                <a:solidFill>
                  <a:schemeClr val="accent3">
                    <a:lumMod val="50000"/>
                  </a:schemeClr>
                </a:solidFill>
              </a:rPr>
              <a:t>S</a:t>
            </a:r>
            <a:r>
              <a:rPr lang="en-US" sz="4800">
                <a:solidFill>
                  <a:schemeClr val="bg1"/>
                </a:solidFill>
              </a:rPr>
              <a:t>ingle</a:t>
            </a:r>
            <a:r>
              <a:rPr lang="en-US" sz="4800"/>
              <a:t> </a:t>
            </a:r>
            <a:r>
              <a:rPr lang="en-US" sz="6000">
                <a:solidFill>
                  <a:schemeClr val="accent3">
                    <a:lumMod val="50000"/>
                  </a:schemeClr>
                </a:solidFill>
              </a:rPr>
              <a:t>R</a:t>
            </a:r>
            <a:r>
              <a:rPr lang="en-US" sz="4800">
                <a:solidFill>
                  <a:schemeClr val="bg1"/>
                </a:solidFill>
              </a:rPr>
              <a:t>esponsibility</a:t>
            </a:r>
            <a:r>
              <a:rPr lang="en-US" sz="4800"/>
              <a:t> </a:t>
            </a:r>
            <a:r>
              <a:rPr lang="en-US" sz="6000">
                <a:solidFill>
                  <a:schemeClr val="accent3">
                    <a:lumMod val="50000"/>
                  </a:schemeClr>
                </a:solidFill>
              </a:rPr>
              <a:t>P</a:t>
            </a:r>
            <a:r>
              <a:rPr lang="en-US" sz="4800">
                <a:solidFill>
                  <a:schemeClr val="bg1"/>
                </a:solidFill>
              </a:rPr>
              <a:t>rinciple</a:t>
            </a:r>
          </a:p>
          <a:p>
            <a:r>
              <a:rPr lang="en-US" sz="4800">
                <a:solidFill>
                  <a:schemeClr val="accent3">
                    <a:lumMod val="50000"/>
                  </a:schemeClr>
                </a:solidFill>
              </a:rPr>
              <a:t>L</a:t>
            </a:r>
            <a:r>
              <a:rPr lang="en-US" sz="4800">
                <a:solidFill>
                  <a:schemeClr val="bg1"/>
                </a:solidFill>
              </a:rPr>
              <a:t>iskov Substitution Principle</a:t>
            </a:r>
          </a:p>
          <a:p>
            <a:endParaRPr lang="en-US" sz="4800">
              <a:solidFill>
                <a:schemeClr val="bg1"/>
              </a:solidFill>
            </a:endParaRPr>
          </a:p>
        </p:txBody>
      </p:sp>
      <p:grpSp>
        <p:nvGrpSpPr>
          <p:cNvPr id="2" name="Group 1">
            <a:extLst>
              <a:ext uri="{FF2B5EF4-FFF2-40B4-BE49-F238E27FC236}">
                <a16:creationId xmlns:a16="http://schemas.microsoft.com/office/drawing/2014/main" id="{DCE47D84-CCF7-F7E9-8767-9D608675DCBD}"/>
              </a:ext>
            </a:extLst>
          </p:cNvPr>
          <p:cNvGrpSpPr/>
          <p:nvPr/>
        </p:nvGrpSpPr>
        <p:grpSpPr>
          <a:xfrm>
            <a:off x="9938180" y="3985267"/>
            <a:ext cx="1725451" cy="971328"/>
            <a:chOff x="9807166" y="4720889"/>
            <a:chExt cx="1725451" cy="971328"/>
          </a:xfrm>
        </p:grpSpPr>
        <p:pic>
          <p:nvPicPr>
            <p:cNvPr id="3" name="Graphic 2" descr="Question Mark with solid fill">
              <a:extLst>
                <a:ext uri="{FF2B5EF4-FFF2-40B4-BE49-F238E27FC236}">
                  <a16:creationId xmlns:a16="http://schemas.microsoft.com/office/drawing/2014/main" id="{4030E510-6B40-A070-29A2-64E750CDD8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7166" y="4754526"/>
              <a:ext cx="918747" cy="937691"/>
            </a:xfrm>
            <a:prstGeom prst="rect">
              <a:avLst/>
            </a:prstGeom>
          </p:spPr>
        </p:pic>
        <p:pic>
          <p:nvPicPr>
            <p:cNvPr id="4" name="Graphic 3" descr="Question Mark with solid fill">
              <a:extLst>
                <a:ext uri="{FF2B5EF4-FFF2-40B4-BE49-F238E27FC236}">
                  <a16:creationId xmlns:a16="http://schemas.microsoft.com/office/drawing/2014/main" id="{D5F05FBA-FB7E-43F3-7E10-FC7213013D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3870" y="4720889"/>
              <a:ext cx="918747" cy="937691"/>
            </a:xfrm>
            <a:prstGeom prst="rect">
              <a:avLst/>
            </a:prstGeom>
          </p:spPr>
        </p:pic>
      </p:grpSp>
    </p:spTree>
    <p:extLst>
      <p:ext uri="{BB962C8B-B14F-4D97-AF65-F5344CB8AC3E}">
        <p14:creationId xmlns:p14="http://schemas.microsoft.com/office/powerpoint/2010/main" val="15496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581C1B-2CFC-5B95-CE68-95CCEC67CD77}"/>
              </a:ext>
            </a:extLst>
          </p:cNvPr>
          <p:cNvPicPr>
            <a:picLocks noChangeAspect="1"/>
          </p:cNvPicPr>
          <p:nvPr/>
        </p:nvPicPr>
        <p:blipFill>
          <a:blip r:embed="rId2"/>
          <a:stretch>
            <a:fillRect/>
          </a:stretch>
        </p:blipFill>
        <p:spPr>
          <a:xfrm>
            <a:off x="1811392" y="747619"/>
            <a:ext cx="8569216" cy="5362761"/>
          </a:xfrm>
          <a:prstGeom prst="rect">
            <a:avLst/>
          </a:prstGeom>
        </p:spPr>
      </p:pic>
    </p:spTree>
    <p:extLst>
      <p:ext uri="{BB962C8B-B14F-4D97-AF65-F5344CB8AC3E}">
        <p14:creationId xmlns:p14="http://schemas.microsoft.com/office/powerpoint/2010/main" val="978322098"/>
      </p:ext>
    </p:extLst>
  </p:cSld>
  <p:clrMapOvr>
    <a:masterClrMapping/>
  </p:clrMapOvr>
</p:sld>
</file>

<file path=ppt/theme/theme1.xml><?xml version="1.0" encoding="utf-8"?>
<a:theme xmlns:a="http://schemas.openxmlformats.org/drawingml/2006/main" name="3DFloatVTI">
  <a:themeElements>
    <a:clrScheme name="AnalogousFromRegularSeed_2SEEDS">
      <a:dk1>
        <a:srgbClr val="000000"/>
      </a:dk1>
      <a:lt1>
        <a:srgbClr val="FFFFFF"/>
      </a:lt1>
      <a:dk2>
        <a:srgbClr val="311B25"/>
      </a:dk2>
      <a:lt2>
        <a:srgbClr val="F2F0F3"/>
      </a:lt2>
      <a:accent1>
        <a:srgbClr val="49B614"/>
      </a:accent1>
      <a:accent2>
        <a:srgbClr val="89AD1F"/>
      </a:accent2>
      <a:accent3>
        <a:srgbClr val="21B92E"/>
      </a:accent3>
      <a:accent4>
        <a:srgbClr val="243BD7"/>
      </a:accent4>
      <a:accent5>
        <a:srgbClr val="6029E7"/>
      </a:accent5>
      <a:accent6>
        <a:srgbClr val="9D17D5"/>
      </a:accent6>
      <a:hlink>
        <a:srgbClr val="953FBF"/>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3726</TotalTime>
  <Words>2199</Words>
  <Application>Microsoft Office PowerPoint</Application>
  <PresentationFormat>Widescreen</PresentationFormat>
  <Paragraphs>437</Paragraphs>
  <Slides>85</Slides>
  <Notes>42</Notes>
  <HiddenSlides>13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-apple-system</vt:lpstr>
      <vt:lpstr>Arial</vt:lpstr>
      <vt:lpstr>Avenir Next LT Pro</vt:lpstr>
      <vt:lpstr>Calibri</vt:lpstr>
      <vt:lpstr>Consolas</vt:lpstr>
      <vt:lpstr>Georgia</vt:lpstr>
      <vt:lpstr>PT Sans</vt:lpstr>
      <vt:lpstr>Wingdings</vt:lpstr>
      <vt:lpstr>YouTube Sans</vt:lpstr>
      <vt:lpstr>3DFloatVTI</vt:lpstr>
      <vt:lpstr>The Art of Design Patterns</vt:lpstr>
      <vt:lpstr>Agenda</vt:lpstr>
      <vt:lpstr>Clean Code</vt:lpstr>
      <vt:lpstr>Naming</vt:lpstr>
      <vt:lpstr>Resources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Minutes Break</vt:lpstr>
      <vt:lpstr>PowerPoint Presentation</vt:lpstr>
      <vt:lpstr>PowerPoint Presentation</vt:lpstr>
      <vt:lpstr>Change  Preventers</vt:lpstr>
      <vt:lpstr>Change Preventers </vt:lpstr>
      <vt:lpstr>PowerPoint Presentation</vt:lpstr>
      <vt:lpstr>Divergent  change</vt:lpstr>
      <vt:lpstr>Divergent Change </vt:lpstr>
      <vt:lpstr>PowerPoint Presentation</vt:lpstr>
      <vt:lpstr>PowerPoint Presentation</vt:lpstr>
      <vt:lpstr>PowerPoint Presentation</vt:lpstr>
      <vt:lpstr>Divergent Change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Shotgun Surgery</vt:lpstr>
      <vt:lpstr>Shotgun Surgery</vt:lpstr>
      <vt:lpstr>PowerPoint Presentation</vt:lpstr>
      <vt:lpstr>PowerPoint Presentation</vt:lpstr>
      <vt:lpstr>Shotgun Surgery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Design Patterns</dc:title>
  <dc:creator>محمد سامى عبد الكريم احمد حسان</dc:creator>
  <cp:lastModifiedBy>MOHAMED SAMY</cp:lastModifiedBy>
  <cp:revision>54</cp:revision>
  <dcterms:created xsi:type="dcterms:W3CDTF">2022-12-08T00:59:51Z</dcterms:created>
  <dcterms:modified xsi:type="dcterms:W3CDTF">2023-08-28T16:16:49Z</dcterms:modified>
</cp:coreProperties>
</file>